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5"/>
  </p:notesMasterIdLst>
  <p:sldIdLst>
    <p:sldId id="256" r:id="rId2"/>
    <p:sldId id="275" r:id="rId3"/>
    <p:sldId id="270" r:id="rId4"/>
    <p:sldId id="266" r:id="rId5"/>
    <p:sldId id="267" r:id="rId6"/>
    <p:sldId id="257" r:id="rId7"/>
    <p:sldId id="268" r:id="rId8"/>
    <p:sldId id="269" r:id="rId9"/>
    <p:sldId id="271" r:id="rId10"/>
    <p:sldId id="274" r:id="rId11"/>
    <p:sldId id="273" r:id="rId12"/>
    <p:sldId id="272" r:id="rId13"/>
    <p:sldId id="327" r:id="rId14"/>
    <p:sldId id="276" r:id="rId15"/>
    <p:sldId id="289" r:id="rId16"/>
    <p:sldId id="290" r:id="rId17"/>
    <p:sldId id="291" r:id="rId18"/>
    <p:sldId id="295" r:id="rId19"/>
    <p:sldId id="278" r:id="rId20"/>
    <p:sldId id="296" r:id="rId21"/>
    <p:sldId id="297" r:id="rId22"/>
    <p:sldId id="298" r:id="rId23"/>
    <p:sldId id="299" r:id="rId24"/>
    <p:sldId id="332" r:id="rId25"/>
    <p:sldId id="300" r:id="rId26"/>
    <p:sldId id="301" r:id="rId27"/>
    <p:sldId id="328" r:id="rId28"/>
    <p:sldId id="280" r:id="rId29"/>
    <p:sldId id="281" r:id="rId30"/>
    <p:sldId id="282" r:id="rId31"/>
    <p:sldId id="292" r:id="rId32"/>
    <p:sldId id="293" r:id="rId33"/>
    <p:sldId id="294" r:id="rId34"/>
    <p:sldId id="307" r:id="rId35"/>
    <p:sldId id="285" r:id="rId36"/>
    <p:sldId id="330" r:id="rId37"/>
    <p:sldId id="329" r:id="rId38"/>
    <p:sldId id="302" r:id="rId39"/>
    <p:sldId id="303" r:id="rId40"/>
    <p:sldId id="309" r:id="rId41"/>
    <p:sldId id="304" r:id="rId42"/>
    <p:sldId id="305" r:id="rId43"/>
    <p:sldId id="311" r:id="rId44"/>
    <p:sldId id="313" r:id="rId45"/>
    <p:sldId id="314" r:id="rId46"/>
    <p:sldId id="312" r:id="rId47"/>
    <p:sldId id="306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5" r:id="rId59"/>
    <p:sldId id="326" r:id="rId60"/>
    <p:sldId id="308" r:id="rId61"/>
    <p:sldId id="310" r:id="rId62"/>
    <p:sldId id="331" r:id="rId63"/>
    <p:sldId id="265" r:id="rId64"/>
  </p:sldIdLst>
  <p:sldSz cx="18288000" cy="10287000"/>
  <p:notesSz cx="6858000" cy="9144000"/>
  <p:embeddedFontLst>
    <p:embeddedFont>
      <p:font typeface="LG스마트체2.0 SemiBold" panose="020B0600000101010101" pitchFamily="50" charset="-127"/>
      <p:bold r:id="rId66"/>
    </p:embeddedFont>
    <p:embeddedFont>
      <p:font typeface="Assistant Semi-Bold" panose="020B0604020202020204" charset="-79"/>
      <p:regular r:id="rId67"/>
    </p:embeddedFont>
    <p:embeddedFont>
      <p:font typeface="맑은 고딕" panose="020B0503020000020004" pitchFamily="50" charset="-127"/>
      <p:regular r:id="rId68"/>
      <p:bold r:id="rId69"/>
    </p:embeddedFont>
    <p:embeddedFont>
      <p:font typeface="LG스마트체 Regular" panose="020B0600000101010101" pitchFamily="50" charset="-127"/>
      <p:regular r:id="rId70"/>
    </p:embeddedFont>
    <p:embeddedFont>
      <p:font typeface="Martel Heavy" panose="020B0604020202020204" charset="0"/>
      <p:regular r:id="rId71"/>
    </p:embeddedFont>
    <p:embeddedFont>
      <p:font typeface="DM Sans" panose="020B0604020202020204" charset="0"/>
      <p:regular r:id="rId72"/>
      <p:bold r:id="rId73"/>
      <p:italic r:id="rId74"/>
      <p:boldItalic r:id="rId75"/>
    </p:embeddedFont>
    <p:embeddedFont>
      <p:font typeface="LG스마트체 SemiBold" panose="020B0600000101010101" pitchFamily="50" charset="-127"/>
      <p:bold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Assistant" panose="020B0604020202020204" charset="-79"/>
      <p:regular r:id="rId81"/>
      <p:bold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54" y="1122"/>
      </p:cViewPr>
      <p:guideLst>
        <p:guide orient="horz" pos="21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22" d="100"/>
          <a:sy n="122" d="100"/>
        </p:scale>
        <p:origin x="238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3F07D-5B32-4089-8C5F-897A2E5AE668}" type="datetimeFigureOut">
              <a:rPr lang="ko-KR" altLang="en-US" smtClean="0"/>
              <a:t>2024-06-20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7CF0B-59E3-46AB-A2FF-8BB05F17BD0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018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7CF0B-59E3-46AB-A2FF-8BB05F17BD0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80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7CF0B-59E3-46AB-A2FF-8BB05F17BD07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218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7CF0B-59E3-46AB-A2FF-8BB05F17BD07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113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07CF0B-59E3-46AB-A2FF-8BB05F17BD07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1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68CA5-E89E-41DB-9882-46AD0805B7C3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7F79A-6258-455E-AA66-EDFE58C55E79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DBE27-A43D-4CE0-AAA4-3F4C4AEE016A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759D4-7B81-4BC5-9159-F0D3DD128A60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5A70-971D-4AC4-9736-28264A670E03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BA4C5-6785-4566-A16B-B75FAAEDDED0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1E78D-9EF2-4135-88FE-FB3682E54612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C7032E-64BC-46AE-BCB5-F3D1319EAEBB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2"/>
          <p:cNvGrpSpPr/>
          <p:nvPr userDrawn="1"/>
        </p:nvGrpSpPr>
        <p:grpSpPr>
          <a:xfrm>
            <a:off x="17384834" y="9410700"/>
            <a:ext cx="903166" cy="876300"/>
            <a:chOff x="0" y="0"/>
            <a:chExt cx="523379" cy="507811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369A0-64F6-4745-B2CE-8962BEE585E7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078200" y="9666287"/>
            <a:ext cx="213360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r>
              <a:rPr lang="en-US" altLang="ko-KR" dirty="0" smtClean="0"/>
              <a:t>/62</a:t>
            </a:r>
            <a:endParaRPr lang="en-US" dirty="0"/>
          </a:p>
        </p:txBody>
      </p:sp>
      <p:sp>
        <p:nvSpPr>
          <p:cNvPr id="5" name="이등변 삼각형 4"/>
          <p:cNvSpPr/>
          <p:nvPr userDrawn="1"/>
        </p:nvSpPr>
        <p:spPr>
          <a:xfrm>
            <a:off x="12746" y="2857500"/>
            <a:ext cx="13398454" cy="7429500"/>
          </a:xfrm>
          <a:prstGeom prst="triangle">
            <a:avLst>
              <a:gd name="adj" fmla="val 0"/>
            </a:avLst>
          </a:prstGeom>
          <a:solidFill>
            <a:srgbClr val="F6F4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 descr="C:\Users\hooniee.lee\AppData\Local\Temp\SNAGHTML249cab1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84" y="78829"/>
            <a:ext cx="2455641" cy="85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"/>
          <p:cNvSpPr/>
          <p:nvPr userDrawn="1"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6"/>
          <p:cNvSpPr/>
          <p:nvPr userDrawn="1"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7"/>
          <p:cNvSpPr/>
          <p:nvPr userDrawn="1"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B08A6-CCA6-432B-A04B-2116A836FCDC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4785C-534C-4074-918D-872290552F96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29D0C-EFA6-454C-9E1D-066B2AFCD9C9}" type="datetime1">
              <a:rPr lang="en-US" altLang="ko-KR" smtClean="0"/>
              <a:t>6/20/2024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sv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de.visualstudio.com/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arketplace.visualstudio.com/items?itemName=ritwickdey.LiveServer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Learn/HTML" TargetMode="External"/><Relationship Id="rId3" Type="http://schemas.openxmlformats.org/officeDocument/2006/relationships/image" Target="../media/image6.svg"/><Relationship Id="rId7" Type="http://schemas.openxmlformats.org/officeDocument/2006/relationships/hyperlink" Target="https://opentutorials.org/course/308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3schools.com/html/default.asp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gif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tailwindcss.com/" TargetMode="External"/><Relationship Id="rId3" Type="http://schemas.openxmlformats.org/officeDocument/2006/relationships/image" Target="../media/image8.png"/><Relationship Id="rId7" Type="http://schemas.openxmlformats.org/officeDocument/2006/relationships/hyperlink" Target="https://getbootstrap.k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10" Type="http://schemas.openxmlformats.org/officeDocument/2006/relationships/hyperlink" Target="https://bulma.io/" TargetMode="External"/><Relationship Id="rId4" Type="http://schemas.openxmlformats.org/officeDocument/2006/relationships/image" Target="../media/image6.svg"/><Relationship Id="rId9" Type="http://schemas.openxmlformats.org/officeDocument/2006/relationships/hyperlink" Target="https://get.foundation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Learn/CSS" TargetMode="External"/><Relationship Id="rId3" Type="http://schemas.openxmlformats.org/officeDocument/2006/relationships/image" Target="../media/image6.svg"/><Relationship Id="rId7" Type="http://schemas.openxmlformats.org/officeDocument/2006/relationships/hyperlink" Target="https://opentutorials.org/course/308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3schools.com/css/default.asp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3schools.com/js/tryit.asp?filename=tryjs_addeventlistener_usecapture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en-US/docs/Learn/JavaScript" TargetMode="External"/><Relationship Id="rId3" Type="http://schemas.openxmlformats.org/officeDocument/2006/relationships/image" Target="../media/image6.svg"/><Relationship Id="rId7" Type="http://schemas.openxmlformats.org/officeDocument/2006/relationships/hyperlink" Target="https://opentutorials.org/course/3085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3schools.com/js/default.asp" TargetMode="Externa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25.sv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54617">
            <a:off x="12251648" y="-1959334"/>
            <a:ext cx="5295061" cy="13691357"/>
            <a:chOff x="0" y="0"/>
            <a:chExt cx="1394584" cy="36059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4584" cy="3605954"/>
            </a:xfrm>
            <a:custGeom>
              <a:avLst/>
              <a:gdLst/>
              <a:ahLst/>
              <a:cxnLst/>
              <a:rect l="l" t="t" r="r" b="b"/>
              <a:pathLst>
                <a:path w="1394584" h="3605954">
                  <a:moveTo>
                    <a:pt x="0" y="0"/>
                  </a:moveTo>
                  <a:lnTo>
                    <a:pt x="1394584" y="0"/>
                  </a:lnTo>
                  <a:lnTo>
                    <a:pt x="1394584" y="3605954"/>
                  </a:lnTo>
                  <a:lnTo>
                    <a:pt x="0" y="360595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94584" cy="36440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2095499"/>
            <a:ext cx="1028700" cy="3712457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37160" y="5181600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80"/>
                </a:lnTo>
                <a:lnTo>
                  <a:pt x="0" y="272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3792200" y="6761649"/>
            <a:ext cx="2837167" cy="552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1"/>
              </a:lnSpc>
            </a:pPr>
            <a:r>
              <a:rPr lang="en-US" altLang="ko-KR" sz="3215" dirty="0" smtClean="0">
                <a:solidFill>
                  <a:srgbClr val="000000"/>
                </a:solidFill>
                <a:latin typeface="Assistant Semi-Bold"/>
              </a:rPr>
              <a:t>LG</a:t>
            </a:r>
            <a:r>
              <a:rPr lang="ko-KR" altLang="en-US" sz="3215" dirty="0" smtClean="0">
                <a:solidFill>
                  <a:srgbClr val="000000"/>
                </a:solidFill>
                <a:latin typeface="Assistant Semi-Bold"/>
              </a:rPr>
              <a:t>전자 오재덕</a:t>
            </a:r>
            <a:endParaRPr lang="en-US" sz="3215" dirty="0">
              <a:solidFill>
                <a:srgbClr val="000000"/>
              </a:solidFill>
              <a:latin typeface="Assistant Semi-Bold"/>
            </a:endParaRPr>
          </a:p>
        </p:txBody>
      </p:sp>
      <p:sp>
        <p:nvSpPr>
          <p:cNvPr id="13" name="AutoShape 13"/>
          <p:cNvSpPr/>
          <p:nvPr/>
        </p:nvSpPr>
        <p:spPr>
          <a:xfrm rot="3487">
            <a:off x="914397" y="7111155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그룹 18"/>
          <p:cNvGrpSpPr/>
          <p:nvPr/>
        </p:nvGrpSpPr>
        <p:grpSpPr>
          <a:xfrm>
            <a:off x="1554530" y="2029500"/>
            <a:ext cx="5989270" cy="5400000"/>
            <a:chOff x="2133656" y="2530076"/>
            <a:chExt cx="5989270" cy="5400000"/>
          </a:xfrm>
        </p:grpSpPr>
        <p:sp>
          <p:nvSpPr>
            <p:cNvPr id="20" name="AutoShape 13"/>
            <p:cNvSpPr/>
            <p:nvPr/>
          </p:nvSpPr>
          <p:spPr>
            <a:xfrm rot="3487" flipV="1">
              <a:off x="2133656" y="7519905"/>
              <a:ext cx="5714921" cy="15654"/>
            </a:xfrm>
            <a:prstGeom prst="line">
              <a:avLst/>
            </a:prstGeom>
            <a:ln w="38100" cap="flat">
              <a:solidFill>
                <a:srgbClr val="243E4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1" name="Picture 2" descr="File:LG Beanbird.png - Wikipedi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926" y="2530076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2" name="Picture 2" descr="C:\Users\hooniee.lee\AppData\Local\Temp\SNAGHTML3d4df61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330" y="4160847"/>
            <a:ext cx="343037" cy="29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10"/>
          <p:cNvSpPr txBox="1"/>
          <p:nvPr/>
        </p:nvSpPr>
        <p:spPr>
          <a:xfrm>
            <a:off x="10398003" y="2426278"/>
            <a:ext cx="6362700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6500" b="1" dirty="0" smtClean="0">
                <a:solidFill>
                  <a:srgbClr val="00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Web Programming</a:t>
            </a:r>
          </a:p>
          <a:p>
            <a:r>
              <a:rPr lang="en-US" altLang="ko-KR" sz="6500" b="1" dirty="0" smtClean="0">
                <a:solidFill>
                  <a:srgbClr val="000000"/>
                </a:solidFill>
                <a:latin typeface="LG스마트체2.0 SemiBold" panose="020B0600000101010101" pitchFamily="50" charset="-127"/>
                <a:ea typeface="LG스마트체2.0 SemiBold" panose="020B0600000101010101" pitchFamily="50" charset="-127"/>
              </a:rPr>
              <a:t>For </a:t>
            </a:r>
          </a:p>
        </p:txBody>
      </p:sp>
      <p:pic>
        <p:nvPicPr>
          <p:cNvPr id="24" name="Picture 2" descr="C:\Users\hooniee.lee\AppData\Local\Temp\SNAGHTML249cab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2649" y="5198598"/>
            <a:ext cx="3752219" cy="130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Visual Studio Code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설치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09900"/>
            <a:ext cx="64034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설치파일 </a:t>
            </a:r>
            <a:r>
              <a:rPr lang="ko-KR" altLang="en-US" sz="3399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내려받아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설치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00883"/>
            <a:ext cx="703709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https://code.visualstudio.com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/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Host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OS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맞는 버전을 설치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필요 시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한국어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언어팩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설치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Extension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6007" y="3081337"/>
            <a:ext cx="8693793" cy="640556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0" y="5219700"/>
            <a:ext cx="6198898" cy="1251489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r>
              <a:rPr lang="en-US" altLang="ko-KR" dirty="0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5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파일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09900"/>
            <a:ext cx="64034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간단한 코드 작성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00883"/>
            <a:ext cx="7037098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새 파일을 열고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index.html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 생성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48805" y="4483607"/>
            <a:ext cx="4692027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&lt;!DOCTYPE html&gt;</a:t>
            </a:r>
          </a:p>
          <a:p>
            <a:r>
              <a:rPr lang="en-US" altLang="ko-KR" sz="2400" dirty="0"/>
              <a:t>&lt;html&gt;</a:t>
            </a:r>
          </a:p>
          <a:p>
            <a:r>
              <a:rPr lang="en-US" altLang="ko-KR" sz="2400" dirty="0"/>
              <a:t>&lt;head&gt;</a:t>
            </a:r>
          </a:p>
          <a:p>
            <a:r>
              <a:rPr lang="en-US" altLang="ko-KR" sz="2400" dirty="0"/>
              <a:t>&lt;title&gt;HTML Study&lt;/title&gt;</a:t>
            </a:r>
          </a:p>
          <a:p>
            <a:r>
              <a:rPr lang="en-US" altLang="ko-KR" sz="2400" dirty="0"/>
              <a:t>&lt;/head&gt;</a:t>
            </a:r>
          </a:p>
          <a:p>
            <a:r>
              <a:rPr lang="en-US" altLang="ko-KR" sz="2400" dirty="0"/>
              <a:t>&lt;body&gt;</a:t>
            </a:r>
          </a:p>
          <a:p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&lt;h1&gt;Live Server&lt;/h1&gt;</a:t>
            </a:r>
          </a:p>
          <a:p>
            <a:r>
              <a:rPr lang="en-US" altLang="ko-KR" sz="2400" dirty="0"/>
              <a:t>&lt;p&gt;welcome to web world.&lt;/p&gt;</a:t>
            </a:r>
          </a:p>
          <a:p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&lt;/body&gt;</a:t>
            </a:r>
          </a:p>
          <a:p>
            <a:r>
              <a:rPr lang="en-US" altLang="ko-KR" sz="2400" dirty="0"/>
              <a:t>&lt;/html</a:t>
            </a:r>
            <a:r>
              <a:rPr lang="en-US" altLang="ko-KR" sz="2400" dirty="0" smtClean="0"/>
              <a:t>&gt;</a:t>
            </a:r>
            <a:endParaRPr lang="ko-KR" altLang="en-US" sz="2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5422" y="4461831"/>
            <a:ext cx="8098778" cy="4567869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Live Server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09900"/>
            <a:ext cx="64034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VS Code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Extension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 하나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00883"/>
            <a:ext cx="7037098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VS Code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마켓플레이스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https</a:t>
            </a:r>
            <a:r>
              <a:rPr 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://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marketplace.visualstudio.com/items?itemName=ritwickdey.LiveServer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VS Code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바로 서버를 실행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(5500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번 포트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브라우저에서 실행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1617" y="3086100"/>
            <a:ext cx="7163800" cy="57920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3555" y="5470439"/>
            <a:ext cx="3427188" cy="64024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3555" y="6602258"/>
            <a:ext cx="3256681" cy="2942915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r>
              <a:rPr lang="en-US" altLang="ko-KR" dirty="0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9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Overview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Summary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0" name="TextBox 11"/>
          <p:cNvSpPr txBox="1"/>
          <p:nvPr/>
        </p:nvSpPr>
        <p:spPr>
          <a:xfrm>
            <a:off x="2326116" y="3262010"/>
            <a:ext cx="11432608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개발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vs </a:t>
            </a:r>
            <a:r>
              <a:rPr lang="ko-KR" altLang="en-US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네이티브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개발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클라이언트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서버 모델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웹사이트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vs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웹 애플리케이션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프론트엔드와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백엔드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개발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IDE - Visual Studio Code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Live Server Extension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2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05906">
            <a:off x="1159" y="2025722"/>
            <a:ext cx="6044986" cy="7664007"/>
          </a:xfrm>
          <a:custGeom>
            <a:avLst/>
            <a:gdLst/>
            <a:ahLst/>
            <a:cxnLst/>
            <a:rect l="l" t="t" r="r" b="b"/>
            <a:pathLst>
              <a:path w="6044986" h="7664007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08059" y="3199948"/>
            <a:ext cx="7477480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 dirty="0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</a:t>
            </a:r>
            <a:endParaRPr lang="en-US" sz="8712" dirty="0">
              <a:solidFill>
                <a:srgbClr val="000000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08059" y="5321049"/>
            <a:ext cx="6700756" cy="50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en-US" altLang="ko-KR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개념에 대해서 알아본다 </a:t>
            </a:r>
            <a:endParaRPr lang="en-US" sz="2777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5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의 역할과 기본 구조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3310262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이란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186497"/>
            <a:ext cx="11432608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HTML(Hyper Text Markup Language)</a:t>
            </a:r>
            <a:r>
              <a:rPr 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웹 페이지의 구조를 정의하는 마크업 언어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981200" y="48387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역할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2333398" y="5714935"/>
            <a:ext cx="11432608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페이지의 구조 정의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제목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단락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목록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테이블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등의 요소를 정의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표시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텍스트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비디오 등의 다양한 콘텐츠를 웹 페이지에 포함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하이퍼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링크 생성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다른 웹 페이지나 리소스로의 링크를 생성하여 페이지 네비게이션을 가능하게 함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폼 지원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입력을 위한 폼 요소 제공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SEO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최적화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검색엔진 최적화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(SEO)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위해 중요한 정보를 구조화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메타 데이터를 제공 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1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의 역할과 기본 구조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2286000" y="3099819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구조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33395" y="3866257"/>
            <a:ext cx="6079814" cy="6001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&lt;!DOCTYPE html&gt;</a:t>
            </a:r>
          </a:p>
          <a:p>
            <a:r>
              <a:rPr lang="en-US" altLang="ko-KR" sz="2400" dirty="0"/>
              <a:t>&lt;html&gt;</a:t>
            </a:r>
          </a:p>
          <a:p>
            <a:r>
              <a:rPr lang="en-US" altLang="ko-KR" sz="2400" dirty="0"/>
              <a:t>&lt;head&gt;</a:t>
            </a:r>
          </a:p>
          <a:p>
            <a:r>
              <a:rPr lang="en-US" altLang="ko-KR" sz="2400" dirty="0" smtClean="0"/>
              <a:t>	&lt;</a:t>
            </a:r>
            <a:r>
              <a:rPr lang="en-US" altLang="ko-KR" sz="2400" dirty="0"/>
              <a:t>title&gt;HTML Study&lt;/title&gt;</a:t>
            </a:r>
          </a:p>
          <a:p>
            <a:r>
              <a:rPr lang="en-US" altLang="ko-KR" sz="2400" dirty="0"/>
              <a:t>&lt;/head&gt;</a:t>
            </a:r>
          </a:p>
          <a:p>
            <a:r>
              <a:rPr lang="en-US" altLang="ko-KR" sz="2400" dirty="0"/>
              <a:t>&lt;body&gt;</a:t>
            </a:r>
          </a:p>
          <a:p>
            <a:pPr lvl="1"/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&lt;h1&gt;Live Server&lt;/h1&gt;</a:t>
            </a:r>
          </a:p>
          <a:p>
            <a:pPr lvl="1"/>
            <a:r>
              <a:rPr lang="en-US" altLang="ko-KR" sz="2400" dirty="0"/>
              <a:t>&lt;p&gt;welcome to web world.&lt;/p</a:t>
            </a:r>
            <a:r>
              <a:rPr lang="en-US" altLang="ko-KR" sz="2400" dirty="0" smtClean="0"/>
              <a:t>&gt;</a:t>
            </a:r>
          </a:p>
          <a:p>
            <a:pPr lvl="1"/>
            <a:r>
              <a:rPr lang="en-US" altLang="ko-KR" sz="2400" dirty="0" smtClean="0"/>
              <a:t>&lt;a </a:t>
            </a:r>
            <a:r>
              <a:rPr lang="en-US" altLang="ko-KR" sz="2400" dirty="0" err="1" smtClean="0"/>
              <a:t>href</a:t>
            </a:r>
            <a:r>
              <a:rPr lang="en-US" altLang="ko-KR" sz="2400" dirty="0" smtClean="0"/>
              <a:t>=“https://webosose.org”&gt; </a:t>
            </a:r>
            <a:r>
              <a:rPr lang="en-US" altLang="ko-KR" sz="2400" dirty="0" err="1" smtClean="0"/>
              <a:t>webOS</a:t>
            </a:r>
            <a:r>
              <a:rPr lang="en-US" altLang="ko-KR" sz="2400" dirty="0" smtClean="0"/>
              <a:t> OSE </a:t>
            </a:r>
            <a:r>
              <a:rPr lang="en-US" altLang="ko-KR" sz="2400" dirty="0" err="1" smtClean="0"/>
              <a:t>DevSite</a:t>
            </a:r>
            <a:r>
              <a:rPr lang="en-US" altLang="ko-KR" sz="2400" dirty="0" smtClean="0"/>
              <a:t>&lt;/a&gt;</a:t>
            </a:r>
            <a:endParaRPr lang="en-US" altLang="ko-KR" sz="2400" dirty="0"/>
          </a:p>
          <a:p>
            <a:pPr lvl="1"/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img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src</a:t>
            </a:r>
            <a:r>
              <a:rPr lang="en-US" altLang="ko-KR" sz="2400" dirty="0" smtClean="0"/>
              <a:t>=“image.jpg” alt=“Description of image”&gt;</a:t>
            </a:r>
          </a:p>
          <a:p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&lt;/body&gt;</a:t>
            </a:r>
          </a:p>
          <a:p>
            <a:r>
              <a:rPr lang="en-US" altLang="ko-KR" sz="2400" dirty="0"/>
              <a:t>&lt;/html</a:t>
            </a:r>
            <a:r>
              <a:rPr lang="en-US" altLang="ko-KR" sz="2400" dirty="0" smtClean="0"/>
              <a:t>&gt;</a:t>
            </a:r>
            <a:endParaRPr lang="ko-KR" altLang="en-US" sz="2400" dirty="0"/>
          </a:p>
        </p:txBody>
      </p:sp>
      <p:sp>
        <p:nvSpPr>
          <p:cNvPr id="19" name="TextBox 11"/>
          <p:cNvSpPr txBox="1"/>
          <p:nvPr/>
        </p:nvSpPr>
        <p:spPr>
          <a:xfrm>
            <a:off x="9067800" y="3881611"/>
            <a:ext cx="8159962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&lt;!DOCTYPE html&gt; : HTML5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 선언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&lt;html&gt; : 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문서의 루트 요소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&lt;head&gt; 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메타 데이터를 포함하는 요소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 제목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문자 인코딩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외부 파일 링크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/ JavaScript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&lt;title&gt; 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페이지의 제목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브라우저의 탭에 표시되는 제목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&lt;body&gt; 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사용자에게 표시되는 실제 콘텐츠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텍스트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등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6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5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란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?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3310262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HTML5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란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186497"/>
            <a:ext cx="11432608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최신 표준으로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2014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년에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W3C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공식 채택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981200" y="4838700"/>
            <a:ext cx="5791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특징 및 새로운 기능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2333398" y="5714935"/>
            <a:ext cx="11432608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새로운 </a:t>
            </a:r>
            <a:r>
              <a:rPr lang="ko-KR" altLang="en-US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시맨틱</a:t>
            </a:r>
            <a:r>
              <a:rPr lang="ko-KR" alt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요소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&lt;header&gt;, &lt;footer&gt;, &lt;article&gt;, &lt;section&gt;, &lt;</a:t>
            </a: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nav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폼 </a:t>
            </a:r>
            <a:r>
              <a:rPr lang="ko-KR" alt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향상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&lt;input&gt;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새로운 </a:t>
            </a:r>
            <a:r>
              <a:rPr lang="ko-KR" altLang="en-US" sz="2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 타입 및 속성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지원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멀티미디어 </a:t>
            </a:r>
            <a:r>
              <a:rPr lang="ko-KR" alt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&lt;audio&gt;, &lt;video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그래픽 </a:t>
            </a:r>
            <a:r>
              <a:rPr lang="ko-KR" alt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애니메이션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&lt;canvas&gt;,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SVG(Scalable Vector Graphics)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지원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오프라인 </a:t>
            </a:r>
            <a:r>
              <a:rPr lang="ko-KR" alt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저장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Web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Storage (Local Storage / Session Storage), 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Application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Cache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새로운 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API: Geolocation API, Web Workers, </a:t>
            </a: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WebSocket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API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2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블록 요소와 </a:t>
            </a:r>
            <a:r>
              <a:rPr lang="ko-KR" altLang="en-US" sz="4800" dirty="0" err="1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인라인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요소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099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블록 요소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00883"/>
            <a:ext cx="8027698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새로운 줄에서 시작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가로 방향으로 가능한 모든 공간 차지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스타일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display:block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;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&lt;div&gt;,&lt;p&gt;,&lt;h1&gt;~&lt;h6&gt;,&lt;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ul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&gt;,&lt;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ol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&gt;,&lt;li&gt;,&lt;header&gt;,&lt;footer&gt;,&lt;section&gt;, &lt;article&gt;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6005927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요소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286000" y="6929697"/>
            <a:ext cx="8075876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같은 줄에 배치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텍스트나 짧은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조각에 사용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너비 만큼 공간 차지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블록 요소 안에 포함 가능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요소에는 블록 요소 포함 불가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스타일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display:inline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;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&lt;span&gt;,&lt;a&gt;,&lt;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img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&gt;,&lt;strong&gt;,&lt;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em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&gt;,&lt;input&gt;,&lt;label&gt;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57874" y="6991171"/>
            <a:ext cx="60798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&lt;p&gt;This is an inline span &lt;span style="border: 1px solid black"&gt;Hello World&lt;/span&gt; element inside a paragraph.&lt;/p&gt;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957874" y="3695700"/>
            <a:ext cx="607981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&lt;div&gt;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&lt;h1&gt; Block Element&lt;/h1&gt;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&lt;p&gt; This is a block element. It will always start on a new line and take up the full width available&lt;/p&gt;</a:t>
            </a:r>
          </a:p>
          <a:p>
            <a:r>
              <a:rPr lang="en-US" altLang="ko-KR" sz="2400" dirty="0" smtClean="0"/>
              <a:t>&lt;div&gt;</a:t>
            </a:r>
            <a:endParaRPr lang="en-US" altLang="ko-KR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08459" y="1552575"/>
            <a:ext cx="6744641" cy="1667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79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요소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2975324"/>
            <a:ext cx="6632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(HTML Element)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866307"/>
            <a:ext cx="8332498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요소는 시작 태그와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그리고 종료 태그로 구성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en-US" altLang="ko-KR" sz="21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tagname</a:t>
            </a:r>
            <a:r>
              <a:rPr lang="en-US" altLang="ko-KR" sz="2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&gt;Content goes here...&lt;/</a:t>
            </a:r>
            <a:r>
              <a:rPr lang="en-US" altLang="ko-KR" sz="2100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tagname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종료 태그에 유의 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종료 태그를 잊어버리면 예상치 못한 결과 및 오류가 발생할 수 있음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Case Sensitive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는 아니지만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lowercase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권장 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(W3C)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1978591" y="5992584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중첩된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(Nested HTML Element)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286000" y="6946177"/>
            <a:ext cx="73914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요소는 중첩 될 수 있음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즉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한 요소가 다른 요소에 포함 될 수 있음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57874" y="3771900"/>
            <a:ext cx="6079814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&lt;p&gt;This is a &lt;span style="</a:t>
            </a:r>
            <a:r>
              <a:rPr lang="en-US" altLang="ko-KR" sz="2400" dirty="0" err="1"/>
              <a:t>color:red</a:t>
            </a:r>
            <a:r>
              <a:rPr lang="en-US" altLang="ko-KR" sz="2400" dirty="0"/>
              <a:t>"&gt;second paragraph.</a:t>
            </a:r>
          </a:p>
          <a:p>
            <a:r>
              <a:rPr lang="en-US" altLang="ko-KR" sz="2400" dirty="0"/>
              <a:t>&lt;p&gt;This is a &lt;span style="</a:t>
            </a:r>
            <a:r>
              <a:rPr lang="en-US" altLang="ko-KR" sz="2400" dirty="0" err="1"/>
              <a:t>color:red</a:t>
            </a:r>
            <a:r>
              <a:rPr lang="en-US" altLang="ko-KR" sz="2400" dirty="0"/>
              <a:t>"&gt;third&lt;/span&gt; paragraph.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57874" y="6991171"/>
            <a:ext cx="60798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&lt;p&gt;This is an inline span &lt;span style="border: 1px solid black"&gt;Hello World&lt;/span&gt; element inside a paragraph.&lt;/p&gt;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1978591" y="8018114"/>
            <a:ext cx="76988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빈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(Empty HTML Element)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2286000" y="8971707"/>
            <a:ext cx="7391400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없이 사용하는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&lt;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br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61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05906">
            <a:off x="1159" y="2025722"/>
            <a:ext cx="6044986" cy="7664007"/>
          </a:xfrm>
          <a:custGeom>
            <a:avLst/>
            <a:gdLst/>
            <a:ahLst/>
            <a:cxnLst/>
            <a:rect l="l" t="t" r="r" b="b"/>
            <a:pathLst>
              <a:path w="6044986" h="7664007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08059" y="3199948"/>
            <a:ext cx="7477480" cy="1564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 dirty="0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Overview</a:t>
            </a:r>
            <a:endParaRPr lang="en-US" sz="8712" dirty="0">
              <a:solidFill>
                <a:srgbClr val="000000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08059" y="5321049"/>
            <a:ext cx="6700756" cy="165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en-US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 </a:t>
            </a:r>
            <a:r>
              <a:rPr lang="ko-KR" altLang="en-US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 </a:t>
            </a:r>
            <a:r>
              <a:rPr lang="en-US" altLang="ko-KR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Native </a:t>
            </a:r>
            <a:r>
              <a:rPr lang="ko-KR" altLang="en-US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차이에 대해서 알아보고</a:t>
            </a:r>
            <a:r>
              <a:rPr lang="en-US" altLang="ko-KR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client / server</a:t>
            </a:r>
            <a:r>
              <a:rPr lang="ko-KR" altLang="en-US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개념과 </a:t>
            </a:r>
            <a:r>
              <a:rPr lang="en-US" altLang="ko-KR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Front-end/Back-end </a:t>
            </a:r>
            <a:r>
              <a:rPr lang="ko-KR" altLang="en-US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개발에 대해서 알아본다 </a:t>
            </a:r>
            <a:endParaRPr lang="en-US" sz="2777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17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속성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2975324"/>
            <a:ext cx="6632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(HTML Attribute)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866307"/>
            <a:ext cx="833249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요소에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추가 정보를 제공하는데 사용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항상 시작 태그 내에 작성하며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이름과 값으로 이루어짐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name=“value”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&lt;element attribute=“value”&gt; Content &lt;/element&gt;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1978591" y="5600700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286000" y="6515100"/>
            <a:ext cx="807720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전역 속성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(Global Attributes)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폼 관련 속성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(Form Attributes)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하이퍼링크 및 미디어 관련 속성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(Hyperlink and Media Attributes)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테이블 관련 속성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(Table Attributes)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65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속성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전역 속성 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4076700"/>
            <a:ext cx="5970298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id: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고유 </a:t>
            </a: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식별자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class: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클래스 이름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style: </a:t>
            </a: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스타일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title: </a:t>
            </a: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툴팁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정보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data-(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 속성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정의 데이터 저장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JavaSacript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접근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3162300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값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34601" y="4115581"/>
            <a:ext cx="72364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&lt;div id=“container” class=“</a:t>
            </a:r>
            <a:r>
              <a:rPr lang="en-US" altLang="ko-KR" sz="2400" dirty="0" err="1" smtClean="0"/>
              <a:t>main_container</a:t>
            </a:r>
            <a:r>
              <a:rPr lang="en-US" altLang="ko-KR" sz="2400" dirty="0" smtClean="0"/>
              <a:t>”&gt;&lt;/div&gt;</a:t>
            </a:r>
            <a:endParaRPr lang="en-US" altLang="ko-KR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10134600" y="5066332"/>
            <a:ext cx="72364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&lt;h1 style=“</a:t>
            </a:r>
            <a:r>
              <a:rPr lang="en-US" altLang="ko-KR" sz="2400" dirty="0" err="1" smtClean="0"/>
              <a:t>color:red</a:t>
            </a:r>
            <a:r>
              <a:rPr lang="en-US" altLang="ko-KR" sz="2400" dirty="0" smtClean="0"/>
              <a:t>”&gt;This is a red heading&lt;/h1&gt;</a:t>
            </a:r>
            <a:endParaRPr lang="en-US" altLang="ko-KR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134600" y="6017083"/>
            <a:ext cx="72364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</a:t>
            </a:r>
            <a:r>
              <a:rPr lang="en-US" altLang="ko-KR" sz="2400" dirty="0" err="1" smtClean="0"/>
              <a:t>abbr</a:t>
            </a:r>
            <a:r>
              <a:rPr lang="en-US" altLang="ko-KR" sz="2400" dirty="0" smtClean="0"/>
              <a:t> title="World Health Organization“&gt;WHO&lt;/</a:t>
            </a:r>
            <a:r>
              <a:rPr lang="en-US" altLang="ko-KR" sz="2400" dirty="0" err="1" smtClean="0"/>
              <a:t>abbr</a:t>
            </a:r>
            <a:r>
              <a:rPr lang="en-US" altLang="ko-KR" sz="2400" dirty="0" smtClean="0"/>
              <a:t>&gt;</a:t>
            </a:r>
            <a:endParaRPr lang="en-US" altLang="ko-KR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125959" y="6967835"/>
            <a:ext cx="72364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&lt;div data-user-id=“12345”&gt;User Info&lt;/div&gt;</a:t>
            </a:r>
            <a:endParaRPr lang="en-US" altLang="ko-KR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6966" y="1495863"/>
            <a:ext cx="4228467" cy="1645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65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속성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–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폼 관련 속성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4076700"/>
            <a:ext cx="5970298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type: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 타입</a:t>
            </a:r>
            <a:endParaRPr lang="en-US" altLang="ko-KR" sz="21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text, password, submit, checkbox, radio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name: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폼 요소 이름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value: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초기 값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placeholder: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 힌트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required: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필수 입력 필드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readonly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읽기 전용 필드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disabled: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비활성화 필드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3162300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값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90842" y="4348646"/>
            <a:ext cx="72364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&lt;input type=“text” name=“username”&gt;</a:t>
            </a:r>
            <a:endParaRPr lang="en-US" altLang="ko-KR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9990841" y="5176287"/>
            <a:ext cx="72364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&lt;input type=“text” </a:t>
            </a:r>
            <a:r>
              <a:rPr lang="en-US" altLang="ko-KR" sz="2400" dirty="0" err="1" smtClean="0"/>
              <a:t>readonly</a:t>
            </a:r>
            <a:r>
              <a:rPr lang="en-US" altLang="ko-KR" sz="2400" dirty="0" smtClean="0"/>
              <a:t> value=“default value”&gt;</a:t>
            </a:r>
            <a:endParaRPr lang="en-US" altLang="ko-KR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990841" y="6003928"/>
            <a:ext cx="72364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&lt;input type=“text” </a:t>
            </a:r>
            <a:r>
              <a:rPr lang="en-US" altLang="ko-KR" sz="2400" dirty="0" smtClean="0"/>
              <a:t>placeholder=“Enter your name” required&gt;</a:t>
            </a:r>
            <a:endParaRPr lang="en-US" altLang="ko-KR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9982200" y="7200900"/>
            <a:ext cx="723647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&lt;input type=“text” </a:t>
            </a:r>
            <a:r>
              <a:rPr lang="en-US" altLang="ko-KR" sz="2400" dirty="0" smtClean="0"/>
              <a:t>disabled&gt;</a:t>
            </a:r>
            <a:endParaRPr lang="en-US" altLang="ko-KR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800" y="1977685"/>
            <a:ext cx="3294523" cy="203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6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41608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속성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–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하이퍼링크 및 미디어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테이블 속성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34601" y="3314700"/>
            <a:ext cx="723647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&lt;a </a:t>
            </a:r>
            <a:r>
              <a:rPr lang="en-US" altLang="ko-KR" sz="2400" dirty="0" err="1" smtClean="0"/>
              <a:t>href</a:t>
            </a:r>
            <a:r>
              <a:rPr lang="en-US" altLang="ko-KR" sz="2400" dirty="0" smtClean="0"/>
              <a:t>=“https://www.webosose.org” target=“_blank”&gt; </a:t>
            </a:r>
            <a:r>
              <a:rPr lang="en-US" altLang="ko-KR" sz="2400" dirty="0" err="1" smtClean="0"/>
              <a:t>webOS</a:t>
            </a:r>
            <a:r>
              <a:rPr lang="en-US" altLang="ko-KR" sz="2400" dirty="0" smtClean="0"/>
              <a:t> OSE &lt;/a&gt;</a:t>
            </a:r>
          </a:p>
          <a:p>
            <a:r>
              <a:rPr lang="en-US" altLang="ko-KR" sz="2400" dirty="0"/>
              <a:t>&lt;</a:t>
            </a:r>
            <a:r>
              <a:rPr lang="en-US" altLang="ko-KR" sz="2400" dirty="0" err="1"/>
              <a:t>img</a:t>
            </a:r>
            <a:r>
              <a:rPr lang="en-US" altLang="ko-KR" sz="2400" dirty="0"/>
              <a:t> </a:t>
            </a:r>
            <a:r>
              <a:rPr lang="en-US" altLang="ko-KR" sz="2400" dirty="0" err="1"/>
              <a:t>src</a:t>
            </a:r>
            <a:r>
              <a:rPr lang="en-US" altLang="ko-KR" sz="2400" dirty="0"/>
              <a:t>="https://www.webosose.org/images/webOS_OSE_logo.jpg" alt="</a:t>
            </a:r>
            <a:r>
              <a:rPr lang="en-US" altLang="ko-KR" sz="2400" dirty="0" err="1"/>
              <a:t>webOS</a:t>
            </a:r>
            <a:r>
              <a:rPr lang="en-US" altLang="ko-KR" sz="2400" dirty="0"/>
              <a:t> OSE Logo" width="200" height="100</a:t>
            </a:r>
            <a:r>
              <a:rPr lang="en-US" altLang="ko-KR" sz="2400" dirty="0" smtClean="0"/>
              <a:t>"&gt;</a:t>
            </a:r>
            <a:endParaRPr lang="en-US" altLang="ko-KR" sz="2400" dirty="0"/>
          </a:p>
        </p:txBody>
      </p:sp>
      <p:sp>
        <p:nvSpPr>
          <p:cNvPr id="16" name="TextBox 11"/>
          <p:cNvSpPr txBox="1"/>
          <p:nvPr/>
        </p:nvSpPr>
        <p:spPr>
          <a:xfrm>
            <a:off x="2335502" y="7353300"/>
            <a:ext cx="597029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colspan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셀의 가로 병합 개수를 정의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rowspan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셀의 세로 병합 개수를 정의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978591" y="6438900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테이블 관련 주요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값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34601" y="5836503"/>
            <a:ext cx="7236475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&lt;td </a:t>
            </a:r>
            <a:r>
              <a:rPr lang="en-US" altLang="ko-KR" sz="2400" dirty="0" err="1" smtClean="0"/>
              <a:t>colspan</a:t>
            </a:r>
            <a:r>
              <a:rPr lang="en-US" altLang="ko-KR" sz="2400" dirty="0" smtClean="0"/>
              <a:t>=“2”&gt;Merged Cell&lt;/td&gt;</a:t>
            </a:r>
          </a:p>
          <a:p>
            <a:r>
              <a:rPr lang="en-US" altLang="ko-KR" sz="2400" dirty="0"/>
              <a:t>&lt;td </a:t>
            </a:r>
            <a:r>
              <a:rPr lang="en-US" altLang="ko-KR" sz="2400" dirty="0" err="1"/>
              <a:t>rowspan</a:t>
            </a:r>
            <a:r>
              <a:rPr lang="en-US" altLang="ko-KR" sz="2400" dirty="0"/>
              <a:t>=“2”&gt;Merged Cell&lt;/td&gt;</a:t>
            </a:r>
          </a:p>
        </p:txBody>
      </p:sp>
      <p:sp>
        <p:nvSpPr>
          <p:cNvPr id="24" name="TextBox 11"/>
          <p:cNvSpPr txBox="1"/>
          <p:nvPr/>
        </p:nvSpPr>
        <p:spPr>
          <a:xfrm>
            <a:off x="2335502" y="4076700"/>
            <a:ext cx="5970298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href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src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소스파일 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alt: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대체 텍스트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width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height: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너비와 높이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target: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링크 열기 위치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1978591" y="3162300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하이퍼링크 및 미디어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값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8272" y="6865937"/>
            <a:ext cx="4512128" cy="33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3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41608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테이블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180507"/>
            <a:ext cx="5970298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데이터를 행과 열로 정렬할 수 있음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33645" y="2545656"/>
            <a:ext cx="8741621" cy="74789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</a:t>
            </a:r>
            <a:r>
              <a:rPr lang="en-US" altLang="ko-KR" sz="2400" dirty="0"/>
              <a:t>style&gt;</a:t>
            </a:r>
          </a:p>
          <a:p>
            <a:r>
              <a:rPr lang="en-US" altLang="ko-KR" sz="2400" dirty="0"/>
              <a:t>table, </a:t>
            </a:r>
            <a:r>
              <a:rPr lang="en-US" altLang="ko-KR" sz="2400" dirty="0" err="1"/>
              <a:t>th</a:t>
            </a:r>
            <a:r>
              <a:rPr lang="en-US" altLang="ko-KR" sz="2400" dirty="0"/>
              <a:t>, td {</a:t>
            </a:r>
          </a:p>
          <a:p>
            <a:r>
              <a:rPr lang="en-US" altLang="ko-KR" sz="2400" dirty="0"/>
              <a:t>  border:1px solid black;</a:t>
            </a:r>
          </a:p>
          <a:p>
            <a:r>
              <a:rPr lang="en-US" altLang="ko-KR" sz="2400" dirty="0"/>
              <a:t>}</a:t>
            </a:r>
          </a:p>
          <a:p>
            <a:r>
              <a:rPr lang="en-US" altLang="ko-KR" sz="2400" dirty="0"/>
              <a:t>&lt;/style&gt;</a:t>
            </a:r>
          </a:p>
          <a:p>
            <a:r>
              <a:rPr lang="en-US" altLang="ko-KR" sz="2400" dirty="0" smtClean="0"/>
              <a:t>----------------------------------------------------------</a:t>
            </a:r>
            <a:endParaRPr lang="en-US" altLang="ko-KR" sz="2400" dirty="0"/>
          </a:p>
          <a:p>
            <a:r>
              <a:rPr lang="en-US" altLang="ko-KR" sz="2400" dirty="0"/>
              <a:t>&lt;table style="width:100%"&gt;</a:t>
            </a:r>
          </a:p>
          <a:p>
            <a:r>
              <a:rPr lang="en-US" altLang="ko-KR" sz="2400" dirty="0"/>
              <a:t>  &lt;</a:t>
            </a:r>
            <a:r>
              <a:rPr lang="en-US" altLang="ko-KR" sz="2400" dirty="0" err="1"/>
              <a:t>tr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    &lt;</a:t>
            </a:r>
            <a:r>
              <a:rPr lang="en-US" altLang="ko-KR" sz="2400" dirty="0" err="1"/>
              <a:t>th</a:t>
            </a:r>
            <a:r>
              <a:rPr lang="en-US" altLang="ko-KR" sz="2400" dirty="0"/>
              <a:t>&gt;Company&lt;/</a:t>
            </a:r>
            <a:r>
              <a:rPr lang="en-US" altLang="ko-KR" sz="2400" dirty="0" err="1"/>
              <a:t>th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    &lt;</a:t>
            </a:r>
            <a:r>
              <a:rPr lang="en-US" altLang="ko-KR" sz="2400" dirty="0" err="1"/>
              <a:t>th</a:t>
            </a:r>
            <a:r>
              <a:rPr lang="en-US" altLang="ko-KR" sz="2400" dirty="0"/>
              <a:t>&gt;Contact&lt;/</a:t>
            </a:r>
            <a:r>
              <a:rPr lang="en-US" altLang="ko-KR" sz="2400" dirty="0" err="1"/>
              <a:t>th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 smtClean="0"/>
              <a:t>&lt;/</a:t>
            </a:r>
            <a:r>
              <a:rPr lang="en-US" altLang="ko-KR" sz="2400" dirty="0" err="1"/>
              <a:t>tr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  &lt;</a:t>
            </a:r>
            <a:r>
              <a:rPr lang="en-US" altLang="ko-KR" sz="2400" dirty="0" err="1"/>
              <a:t>tr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    &lt;td&gt;</a:t>
            </a:r>
            <a:r>
              <a:rPr lang="en-US" altLang="ko-KR" sz="2400" dirty="0" err="1"/>
              <a:t>Alfreds</a:t>
            </a:r>
            <a:r>
              <a:rPr lang="en-US" altLang="ko-KR" sz="2400" dirty="0"/>
              <a:t> </a:t>
            </a:r>
            <a:r>
              <a:rPr lang="en-US" altLang="ko-KR" sz="2400" dirty="0" err="1"/>
              <a:t>Futterkiste</a:t>
            </a:r>
            <a:r>
              <a:rPr lang="en-US" altLang="ko-KR" sz="2400" dirty="0"/>
              <a:t>&lt;/td&gt;</a:t>
            </a:r>
          </a:p>
          <a:p>
            <a:r>
              <a:rPr lang="en-US" altLang="ko-KR" sz="2400" dirty="0"/>
              <a:t>    &lt;td&gt;Maria Anders&lt;/td&gt;</a:t>
            </a:r>
          </a:p>
          <a:p>
            <a:r>
              <a:rPr lang="en-US" altLang="ko-KR" sz="2400" dirty="0" smtClean="0"/>
              <a:t>&lt;/</a:t>
            </a:r>
            <a:r>
              <a:rPr lang="en-US" altLang="ko-KR" sz="2400" dirty="0" err="1"/>
              <a:t>tr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  &lt;</a:t>
            </a:r>
            <a:r>
              <a:rPr lang="en-US" altLang="ko-KR" sz="2400" dirty="0" err="1"/>
              <a:t>tr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    &lt;td&gt;Centro </a:t>
            </a:r>
            <a:r>
              <a:rPr lang="en-US" altLang="ko-KR" sz="2400" dirty="0" err="1"/>
              <a:t>comercial</a:t>
            </a:r>
            <a:r>
              <a:rPr lang="en-US" altLang="ko-KR" sz="2400" dirty="0"/>
              <a:t> Moctezuma&lt;/td&gt;</a:t>
            </a:r>
          </a:p>
          <a:p>
            <a:r>
              <a:rPr lang="en-US" altLang="ko-KR" sz="2400" dirty="0"/>
              <a:t>    &lt;td&gt;Francisco Chang&lt;/td&gt;</a:t>
            </a:r>
          </a:p>
          <a:p>
            <a:r>
              <a:rPr lang="en-US" altLang="ko-KR" sz="2400" dirty="0" smtClean="0"/>
              <a:t>&lt;/</a:t>
            </a:r>
            <a:r>
              <a:rPr lang="en-US" altLang="ko-KR" sz="2400" dirty="0" err="1"/>
              <a:t>tr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&lt;/table</a:t>
            </a:r>
            <a:r>
              <a:rPr lang="en-US" altLang="ko-KR" sz="2400" dirty="0" smtClean="0"/>
              <a:t>&gt;</a:t>
            </a:r>
            <a:endParaRPr lang="en-US" altLang="ko-KR" sz="2400" dirty="0"/>
          </a:p>
        </p:txBody>
      </p:sp>
      <p:sp>
        <p:nvSpPr>
          <p:cNvPr id="21" name="TextBox 7"/>
          <p:cNvSpPr txBox="1"/>
          <p:nvPr/>
        </p:nvSpPr>
        <p:spPr>
          <a:xfrm>
            <a:off x="1978591" y="4381500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테이블 요소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2328432" y="5186201"/>
            <a:ext cx="5970298" cy="409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table: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테이블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tr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행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td: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 칸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th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헤더 칸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caption: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제목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설명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col: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열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colgroup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열 그룹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thead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헤더 그룹</a:t>
            </a:r>
            <a:endParaRPr lang="en-US" altLang="ko-KR" sz="21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tbody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본문 그룹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tfoot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푸터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그룹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ts val="2940"/>
              </a:lnSpc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088" y="1366755"/>
            <a:ext cx="8770178" cy="117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68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41608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주석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180507"/>
            <a:ext cx="597029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코드 내 설명 추가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특정 코드를 임시로 비 활성화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34601" y="3476535"/>
            <a:ext cx="7467599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&lt;!-- This is a comment --&gt;</a:t>
            </a:r>
            <a:br>
              <a:rPr lang="en-US" altLang="ko-KR" sz="2400" dirty="0"/>
            </a:br>
            <a:r>
              <a:rPr lang="en-US" altLang="ko-KR" sz="2400" dirty="0" smtClean="0"/>
              <a:t>&lt;</a:t>
            </a:r>
            <a:r>
              <a:rPr lang="en-US" altLang="ko-KR" sz="2400" dirty="0"/>
              <a:t>p&gt;This is </a:t>
            </a:r>
            <a:r>
              <a:rPr lang="en-US" altLang="ko-KR" sz="2400" dirty="0" smtClean="0"/>
              <a:t>&lt;!-- chunk of </a:t>
            </a:r>
            <a:r>
              <a:rPr lang="en-US" altLang="ko-KR" sz="2400" dirty="0"/>
              <a:t>--&gt; </a:t>
            </a:r>
            <a:r>
              <a:rPr lang="en-US" altLang="ko-KR" sz="2400" dirty="0" smtClean="0"/>
              <a:t>a </a:t>
            </a:r>
            <a:r>
              <a:rPr lang="en-US" altLang="ko-KR" sz="2400" dirty="0"/>
              <a:t>paragraph.&lt;/p&gt;</a:t>
            </a:r>
            <a:br>
              <a:rPr lang="en-US" altLang="ko-KR" sz="2400" dirty="0"/>
            </a:b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&lt;!-- Remember to add more information here </a:t>
            </a:r>
            <a:r>
              <a:rPr lang="en-US" altLang="ko-KR" sz="2400" dirty="0" smtClean="0"/>
              <a:t>--&gt;</a:t>
            </a:r>
          </a:p>
          <a:p>
            <a:endParaRPr lang="en-US" altLang="ko-KR" sz="2400" dirty="0" smtClean="0"/>
          </a:p>
          <a:p>
            <a:r>
              <a:rPr lang="en-US" altLang="ko-KR" sz="2400" dirty="0" smtClean="0"/>
              <a:t>&lt;!-- </a:t>
            </a:r>
          </a:p>
          <a:p>
            <a:r>
              <a:rPr lang="en-US" altLang="ko-KR" sz="2400" dirty="0" smtClean="0"/>
              <a:t>&lt;</a:t>
            </a:r>
            <a:r>
              <a:rPr lang="en-US" altLang="ko-KR" sz="2400" dirty="0"/>
              <a:t>p&gt;This is another paragraph &lt;/p&gt; </a:t>
            </a:r>
            <a:endParaRPr lang="en-US" altLang="ko-KR" sz="2400" dirty="0" smtClean="0"/>
          </a:p>
          <a:p>
            <a:r>
              <a:rPr lang="da-DK" altLang="ko-KR" sz="2400" dirty="0"/>
              <a:t>&lt;img border="0" src="pic_trulli.jpg" alt="Trulli"&gt;</a:t>
            </a:r>
            <a:endParaRPr lang="en-US" altLang="ko-KR" sz="2400" dirty="0"/>
          </a:p>
          <a:p>
            <a:r>
              <a:rPr lang="en-US" altLang="ko-KR" sz="2400" dirty="0" smtClean="0"/>
              <a:t>--&gt;</a:t>
            </a:r>
            <a:endParaRPr lang="en-US" altLang="ko-KR" sz="2400" dirty="0"/>
          </a:p>
        </p:txBody>
      </p:sp>
      <p:sp>
        <p:nvSpPr>
          <p:cNvPr id="16" name="TextBox 11"/>
          <p:cNvSpPr txBox="1"/>
          <p:nvPr/>
        </p:nvSpPr>
        <p:spPr>
          <a:xfrm>
            <a:off x="2335502" y="7048500"/>
            <a:ext cx="597029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코멘트 중첩 금지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중첩된 코멘트는 오류 발생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보안과 개인정보 보호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민감한 정보 포함 금지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 크기 증가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과도한 코멘트 사용 자제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978591" y="4381500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형식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34601" y="7348835"/>
            <a:ext cx="7467599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&lt;!-- This is a comment &lt;!-- This is a nested comment --&gt; --&gt; </a:t>
            </a:r>
            <a:endParaRPr lang="en-US" altLang="ko-KR" sz="2400" dirty="0"/>
          </a:p>
        </p:txBody>
      </p:sp>
      <p:sp>
        <p:nvSpPr>
          <p:cNvPr id="19" name="TextBox 11"/>
          <p:cNvSpPr txBox="1"/>
          <p:nvPr/>
        </p:nvSpPr>
        <p:spPr>
          <a:xfrm>
            <a:off x="2328432" y="5186201"/>
            <a:ext cx="597029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"&lt;!--”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시작하고 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"--&gt;“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종료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&lt;!-- Write your comments here --&gt;</a:t>
            </a:r>
          </a:p>
        </p:txBody>
      </p:sp>
      <p:sp>
        <p:nvSpPr>
          <p:cNvPr id="20" name="TextBox 7"/>
          <p:cNvSpPr txBox="1"/>
          <p:nvPr/>
        </p:nvSpPr>
        <p:spPr>
          <a:xfrm>
            <a:off x="1978591" y="6128147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주의 사항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7387" y="2079676"/>
            <a:ext cx="3416096" cy="8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41608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레이아웃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180507"/>
            <a:ext cx="597029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페이지의 구조와 배치를 정의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콘텐츠를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논리적이고 시각적으로 그룹화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978591" y="4204606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레이아웃 요소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2328432" y="5009307"/>
            <a:ext cx="597029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&lt;div&gt;: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블록 레벨 컨테이너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&lt;span&gt;: </a:t>
            </a: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컨테이너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68300" y="4067175"/>
            <a:ext cx="2809875" cy="3371850"/>
          </a:xfrm>
          <a:prstGeom prst="rect">
            <a:avLst/>
          </a:prstGeom>
        </p:spPr>
      </p:pic>
      <p:sp>
        <p:nvSpPr>
          <p:cNvPr id="18" name="TextBox 7"/>
          <p:cNvSpPr txBox="1"/>
          <p:nvPr/>
        </p:nvSpPr>
        <p:spPr>
          <a:xfrm>
            <a:off x="1978590" y="5981700"/>
            <a:ext cx="90704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시맨틱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레이아웃 요소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2328432" y="6761907"/>
            <a:ext cx="8415768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&lt;header&gt;: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문서나 섹션의 헤더</a:t>
            </a:r>
            <a:r>
              <a:rPr lang="en-US" altLang="ko-KR" sz="21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제목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로고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내비게이션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링크를 포함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</a:t>
            </a:r>
            <a:r>
              <a:rPr lang="en-US" altLang="ko-KR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nav</a:t>
            </a: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&gt;: </a:t>
            </a: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내비게이션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링크를 그룹화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&lt;section&gt;: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문서의 독립적인 섹션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&lt;article&gt;: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독립적이고 자급자족적인 </a:t>
            </a: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&lt;aside&gt;: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부가적인 </a:t>
            </a:r>
            <a:r>
              <a:rPr lang="ko-KR" altLang="en-US" sz="21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&lt;footer&gt;: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문서나 섹션의 바닥글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&lt;main&gt;, &lt;details&gt;, &lt;summary&gt;,&lt;time&gt; </a:t>
            </a:r>
            <a:r>
              <a:rPr lang="ko-KR" altLang="en-US" sz="21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등등</a:t>
            </a:r>
            <a:endParaRPr lang="en-US" altLang="ko-KR" sz="21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2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HTML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Summary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0" name="TextBox 11"/>
          <p:cNvSpPr txBox="1"/>
          <p:nvPr/>
        </p:nvSpPr>
        <p:spPr>
          <a:xfrm>
            <a:off x="2326116" y="3262010"/>
            <a:ext cx="11432608" cy="51918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이란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페이지의 구조를 정의하는 </a:t>
            </a:r>
            <a:r>
              <a:rPr lang="ko-KR" altLang="en-US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마크업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언어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블록 요소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요소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(Element)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(Attribute)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전역 속성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폼 관련 속성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하이퍼링크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미디어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테이블 속성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테이블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주석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레이아웃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참고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w3schools.com :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https://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www.w3schools.com/html/default.asp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생활코딩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https://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opentutorials.org/course/3084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모질라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https://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developer.mozilla.org/en-US/docs/Learn/HTML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416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05906">
            <a:off x="1159" y="2025722"/>
            <a:ext cx="6044986" cy="7664007"/>
          </a:xfrm>
          <a:custGeom>
            <a:avLst/>
            <a:gdLst/>
            <a:ahLst/>
            <a:cxnLst/>
            <a:rect l="l" t="t" r="r" b="b"/>
            <a:pathLst>
              <a:path w="6044986" h="7664007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08059" y="3199948"/>
            <a:ext cx="7477480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r>
              <a:rPr lang="en-US" sz="8712" dirty="0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CSS </a:t>
            </a:r>
            <a:r>
              <a:rPr lang="ko-KR" altLang="en-US" sz="8712" dirty="0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스타일링</a:t>
            </a:r>
            <a:endParaRPr lang="en-US" sz="8712" dirty="0">
              <a:solidFill>
                <a:srgbClr val="000000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08059" y="5321049"/>
            <a:ext cx="6700756" cy="50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en-US" altLang="ko-KR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</a:t>
            </a:r>
            <a:r>
              <a:rPr lang="ko-KR" altLang="en-US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웹 페이지를 꾸미는 방법을 알아본다 </a:t>
            </a:r>
            <a:endParaRPr lang="en-US" sz="2777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82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CSS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의 역할과 작동 원리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CSS(Cascading Style Sheet)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란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22919"/>
            <a:ext cx="11432608" cy="7192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페이지의 스타일과 레이아웃을 정의하는 스타일시트 언어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작성된 문서의 외관을 꾸미고 디자인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4950526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역할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5829300"/>
            <a:ext cx="11432608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디자인 및 레이아웃 설정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글꼴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생상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배경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여백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테두리 등 웹 페이지의 시각적 요소를 설정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반응형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웹 디자인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화면 크기와 장치에 맞춰 레이아웃을 조정하여 사용자 경험을 향상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일관된 스타일 적용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여러 페이지에 걸쳐 일관된 스타일을 유지 할 수 있음</a:t>
            </a: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프레젠테이션 분리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(HTML)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 프레젠테이션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(CSS)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분리하여 코드의 유지보수성 및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가독성을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높임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7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769085" y="17907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Web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개발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vs </a:t>
            </a:r>
            <a:r>
              <a:rPr lang="ko-KR" altLang="en-US" sz="4800" dirty="0" err="1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네이티브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개발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46021"/>
              </p:ext>
            </p:extLst>
          </p:nvPr>
        </p:nvGraphicFramePr>
        <p:xfrm>
          <a:off x="1755833" y="4000500"/>
          <a:ext cx="9961242" cy="358139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80621"/>
                <a:gridCol w="4980621"/>
              </a:tblGrid>
              <a:tr h="705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장점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단점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05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크로스 플랫폼 지원</a:t>
                      </a:r>
                      <a:r>
                        <a:rPr lang="en-US" altLang="ko-KR" dirty="0" smtClean="0"/>
                        <a:t/>
                      </a:r>
                      <a:br>
                        <a:rPr lang="en-US" altLang="ko-KR" dirty="0" smtClean="0"/>
                      </a:b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smtClean="0"/>
                        <a:t>브라우저만 있으면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낮은 성능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05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배포의 용이성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제한된 기능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05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비용 효율성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오프라인 기능의 제약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6089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빠른 개발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8" name="TextBox 7"/>
          <p:cNvSpPr txBox="1"/>
          <p:nvPr/>
        </p:nvSpPr>
        <p:spPr>
          <a:xfrm>
            <a:off x="1755833" y="3262157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개발의 장단점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2182915" y="4311146"/>
            <a:ext cx="5724085" cy="5206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PWA (Progressive Web Apps)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오프라인 지원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성능향상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설치 가능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Wasm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(</a:t>
            </a:r>
            <a:r>
              <a:rPr 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WebAssembly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브라우저에서 고성능 실행을 가능하게 하는 이진형식의 코드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성능향상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복잡한 계산 처리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Service Workers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브라우저의 백그라운드에서 실행되는 스크립트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오프라인 지원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빠른 응답 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SPA (Single Page Application)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하나의 페이지에서 동적으로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콘텐츠를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로드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빠른 전환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등등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12884368" y="3284528"/>
            <a:ext cx="4025463" cy="572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단점 보완을 위한 기술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11887200" y="4021772"/>
            <a:ext cx="6019800" cy="5693728"/>
          </a:xfrm>
          <a:prstGeom prst="roundRect">
            <a:avLst>
              <a:gd name="adj" fmla="val 706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r>
              <a:rPr lang="en-US" altLang="ko-KR" dirty="0" smtClean="0"/>
              <a:t>/62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8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CSS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기본 문법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261917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문법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4152900"/>
            <a:ext cx="11432608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는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선택자와</a:t>
            </a:r>
            <a:r>
              <a:rPr lang="ko-KR" alt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선언 블록으로 구성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선택자는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스타일을 적용할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요소를 지정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선언 블록은 한 쌍의 중괄호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{}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안에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속성과 값을 정의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선언 블록은 하나 이상의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속성과 값을 가질 수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>
              <a:lnSpc>
                <a:spcPts val="2940"/>
              </a:lnSpc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6208678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용어 설명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7084913"/>
            <a:ext cx="1143260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(Selector)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스타일을 적용할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선언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(Declaration)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세미콜론으로 구분된 하나 이상의 선언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(Property) : CSS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이름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값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(Value) : CSS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속성에 할당할 값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26" name="Picture 2" descr="CSS selec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0" y="4229100"/>
            <a:ext cx="5419725" cy="113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ko-KR" altLang="en-US" sz="4800" dirty="0" err="1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선택자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속성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값의 이해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261917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4152900"/>
            <a:ext cx="1143260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(Element)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특정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요소에 스타일을 적용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h1, p, div)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클래스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(Class)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클래스 속성을 가진 요소에 스타일을 적용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.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classname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(Id)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 속성을 가진 요소에 스타일을 적용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#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idname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(Property)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특정 속성을 가진 요소에 스타일을 적용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[type=“text”])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7073" y="6134100"/>
            <a:ext cx="310540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h1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color : blue;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font-size: 24px;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5715000" y="6147847"/>
            <a:ext cx="31054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.</a:t>
            </a:r>
            <a:r>
              <a:rPr lang="en-US" altLang="ko-KR" sz="2400" dirty="0" err="1" smtClean="0"/>
              <a:t>classname</a:t>
            </a:r>
            <a:r>
              <a:rPr lang="en-US" altLang="ko-KR" sz="2400" dirty="0" smtClean="0"/>
              <a:t>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color : red;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9092927" y="6134100"/>
            <a:ext cx="31054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#</a:t>
            </a:r>
            <a:r>
              <a:rPr lang="en-US" altLang="ko-KR" sz="2400" dirty="0" err="1" smtClean="0"/>
              <a:t>idname</a:t>
            </a:r>
            <a:r>
              <a:rPr lang="en-US" altLang="ko-KR" sz="2400" dirty="0" smtClean="0"/>
              <a:t>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margin: 10px;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714999" y="7579499"/>
            <a:ext cx="31054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p.classname</a:t>
            </a:r>
            <a:r>
              <a:rPr lang="en-US" altLang="ko-KR" sz="2400" dirty="0" smtClean="0"/>
              <a:t>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color : red;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9092925" y="7579498"/>
            <a:ext cx="31054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p#classname</a:t>
            </a:r>
            <a:r>
              <a:rPr lang="en-US" altLang="ko-KR" sz="2400" dirty="0" smtClean="0"/>
              <a:t>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color : red;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2337073" y="7874954"/>
            <a:ext cx="310540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h1, h2, p 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color : blue;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font-size: 24px;</a:t>
            </a:r>
          </a:p>
          <a:p>
            <a:r>
              <a:rPr lang="en-US" altLang="ko-KR" sz="2400" dirty="0" smtClean="0"/>
              <a:t>}</a:t>
            </a:r>
            <a:endParaRPr lang="ko-KR" alt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470854" y="6150658"/>
            <a:ext cx="31054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[type="text"] {</a:t>
            </a:r>
          </a:p>
          <a:p>
            <a:r>
              <a:rPr lang="en-US" altLang="ko-KR" sz="2400" dirty="0" smtClean="0"/>
              <a:t>    text-align </a:t>
            </a:r>
            <a:r>
              <a:rPr lang="en-US" altLang="ko-KR" sz="2400" dirty="0"/>
              <a:t>: center;</a:t>
            </a:r>
          </a:p>
          <a:p>
            <a:r>
              <a:rPr lang="en-US" altLang="ko-KR" sz="2400" dirty="0"/>
              <a:t>}</a:t>
            </a:r>
            <a:endParaRPr lang="ko-KR" altLang="en-US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470851" y="7585970"/>
            <a:ext cx="31054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[class*="</a:t>
            </a:r>
            <a:r>
              <a:rPr lang="en-US" altLang="ko-KR" sz="2400" dirty="0" err="1"/>
              <a:t>te</a:t>
            </a:r>
            <a:r>
              <a:rPr lang="en-US" altLang="ko-KR" sz="2400" dirty="0"/>
              <a:t>"] {</a:t>
            </a:r>
          </a:p>
          <a:p>
            <a:r>
              <a:rPr lang="en-US" altLang="ko-KR" sz="2400" dirty="0"/>
              <a:t>  background: yellow;</a:t>
            </a:r>
          </a:p>
          <a:p>
            <a:r>
              <a:rPr lang="en-US" altLang="ko-KR" sz="2400" dirty="0"/>
              <a:t>}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2285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ko-KR" altLang="en-US" sz="4800" dirty="0" err="1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선택자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속성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값의 이해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4242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상속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33403"/>
            <a:ext cx="1143260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상위 요소의 스타일을 하위 요소가 상속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690870" y="3978176"/>
            <a:ext cx="310540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body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font-family: Arial;</a:t>
            </a:r>
          </a:p>
          <a:p>
            <a:r>
              <a:rPr lang="en-US" altLang="ko-KR" sz="2400" dirty="0" smtClean="0"/>
              <a:t>}</a:t>
            </a:r>
          </a:p>
          <a:p>
            <a:r>
              <a:rPr lang="en-US" altLang="ko-KR" sz="2400" dirty="0" smtClean="0"/>
              <a:t>P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en-US" altLang="ko-KR" sz="2400" dirty="0" err="1" smtClean="0"/>
              <a:t>color:gray</a:t>
            </a:r>
            <a:r>
              <a:rPr lang="en-US" altLang="ko-KR" sz="2400" dirty="0" smtClean="0"/>
              <a:t>;</a:t>
            </a:r>
          </a:p>
          <a:p>
            <a:r>
              <a:rPr lang="en-US" altLang="ko-KR" sz="2400" dirty="0" smtClean="0"/>
              <a:t>}</a:t>
            </a:r>
            <a:endParaRPr lang="en-US" altLang="ko-KR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8689431" y="3985085"/>
            <a:ext cx="310540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…</a:t>
            </a:r>
          </a:p>
          <a:p>
            <a:r>
              <a:rPr lang="en-US" altLang="ko-KR" sz="2400" dirty="0" smtClean="0"/>
              <a:t>&lt;</a:t>
            </a:r>
            <a:r>
              <a:rPr lang="en-US" altLang="ko-KR" sz="2400" dirty="0"/>
              <a:t>body&gt;</a:t>
            </a:r>
          </a:p>
          <a:p>
            <a:r>
              <a:rPr lang="en-US" altLang="ko-KR" sz="2400" dirty="0" smtClean="0"/>
              <a:t>    &lt;</a:t>
            </a:r>
            <a:r>
              <a:rPr lang="en-US" altLang="ko-KR" sz="2400" dirty="0"/>
              <a:t>p&gt;Hello World!&lt;/p&gt;</a:t>
            </a:r>
          </a:p>
          <a:p>
            <a:r>
              <a:rPr lang="en-US" altLang="ko-KR" sz="2400" dirty="0" smtClean="0"/>
              <a:t>&lt;/</a:t>
            </a:r>
            <a:r>
              <a:rPr lang="en-US" altLang="ko-KR" sz="2400" dirty="0"/>
              <a:t>body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smtClean="0"/>
              <a:t>…</a:t>
            </a:r>
            <a:endParaRPr lang="en-US" altLang="ko-KR" sz="2400" dirty="0"/>
          </a:p>
        </p:txBody>
      </p:sp>
      <p:sp>
        <p:nvSpPr>
          <p:cNvPr id="24" name="TextBox 7"/>
          <p:cNvSpPr txBox="1"/>
          <p:nvPr/>
        </p:nvSpPr>
        <p:spPr>
          <a:xfrm>
            <a:off x="9251533" y="3392082"/>
            <a:ext cx="198120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altLang="ko-KR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</a:t>
            </a:r>
            <a:endParaRPr lang="en-US" sz="24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TextBox 7"/>
          <p:cNvSpPr txBox="1"/>
          <p:nvPr/>
        </p:nvSpPr>
        <p:spPr>
          <a:xfrm>
            <a:off x="13339612" y="3402428"/>
            <a:ext cx="1981200" cy="53995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</a:t>
            </a:r>
            <a:endParaRPr lang="en-US" sz="24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6" name="TextBox 7"/>
          <p:cNvSpPr txBox="1"/>
          <p:nvPr/>
        </p:nvSpPr>
        <p:spPr>
          <a:xfrm>
            <a:off x="1966808" y="5609253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계단식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(Cascading)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2323718" y="6500236"/>
            <a:ext cx="1143260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여러 스타일 규칙이 적용될 때 우선순위를 결정하는 계단식 구조를 가짐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특이성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클래스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출처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 기본 스타일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스타일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작성자 스타일 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중첩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마지막에 선언된 규칙이 우선 적용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00358" y="8134171"/>
            <a:ext cx="310540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#unique { </a:t>
            </a:r>
            <a:r>
              <a:rPr lang="en-US" altLang="ko-KR" sz="2400" dirty="0" err="1" smtClean="0"/>
              <a:t>color:blue</a:t>
            </a:r>
            <a:r>
              <a:rPr lang="en-US" altLang="ko-KR" sz="2400" dirty="0" smtClean="0"/>
              <a:t>; }</a:t>
            </a:r>
          </a:p>
          <a:p>
            <a:r>
              <a:rPr lang="en-US" altLang="ko-KR" sz="2400" dirty="0" smtClean="0"/>
              <a:t>.class { </a:t>
            </a:r>
            <a:r>
              <a:rPr lang="en-US" altLang="ko-KR" sz="2400" dirty="0" err="1" smtClean="0"/>
              <a:t>color:red</a:t>
            </a:r>
            <a:r>
              <a:rPr lang="en-US" altLang="ko-KR" sz="2400" dirty="0" smtClean="0"/>
              <a:t>; }</a:t>
            </a:r>
          </a:p>
          <a:p>
            <a:r>
              <a:rPr lang="en-US" altLang="ko-KR" sz="2400" dirty="0" smtClean="0"/>
              <a:t>div { </a:t>
            </a:r>
            <a:r>
              <a:rPr lang="en-US" altLang="ko-KR" sz="2400" dirty="0" err="1" smtClean="0"/>
              <a:t>color:green</a:t>
            </a:r>
            <a:r>
              <a:rPr lang="en-US" altLang="ko-KR" sz="2400" dirty="0" smtClean="0"/>
              <a:t>; }</a:t>
            </a:r>
          </a:p>
        </p:txBody>
      </p:sp>
      <p:sp>
        <p:nvSpPr>
          <p:cNvPr id="29" name="TextBox 7"/>
          <p:cNvSpPr txBox="1"/>
          <p:nvPr/>
        </p:nvSpPr>
        <p:spPr>
          <a:xfrm>
            <a:off x="9349100" y="7704797"/>
            <a:ext cx="1981200" cy="53995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</a:t>
            </a:r>
            <a:endParaRPr lang="en-US" sz="24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63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ko-KR" altLang="en-US" sz="4800" dirty="0" err="1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선택자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속성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값의 이해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4242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박스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33403"/>
            <a:ext cx="11432608" cy="48346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패딩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테두리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마진으로 구성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(Content):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텍스트나 이미지가 보여지는 영역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패딩</a:t>
            </a:r>
            <a:r>
              <a:rPr lang="ko-KR" alt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(Padding):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콘텐트 주위의 영역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투명함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테두리 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(Border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):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패딩과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콘텐츠를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두른 테두리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마진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(Margin):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보더의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바깥쪽 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2050" name="Picture 2" descr="CSS Box Model explaine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3376512"/>
            <a:ext cx="35909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2590800" y="4723537"/>
            <a:ext cx="42672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div {</a:t>
            </a:r>
          </a:p>
          <a:p>
            <a:r>
              <a:rPr lang="en-US" altLang="ko-KR" sz="2400" dirty="0" smtClean="0"/>
              <a:t>    width: 300px;</a:t>
            </a:r>
          </a:p>
          <a:p>
            <a:r>
              <a:rPr lang="en-US" altLang="ko-KR" sz="2400" dirty="0" smtClean="0"/>
              <a:t>    padding: 20px;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border: 5px solid black;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margin: 10px;</a:t>
            </a:r>
          </a:p>
          <a:p>
            <a:r>
              <a:rPr lang="en-US" altLang="ko-KR" sz="2400" dirty="0" smtClean="0"/>
              <a:t>}</a:t>
            </a:r>
            <a:endParaRPr lang="en-US" altLang="ko-KR" sz="2400" dirty="0"/>
          </a:p>
        </p:txBody>
      </p:sp>
      <p:sp>
        <p:nvSpPr>
          <p:cNvPr id="8" name="직사각형 7"/>
          <p:cNvSpPr/>
          <p:nvPr/>
        </p:nvSpPr>
        <p:spPr>
          <a:xfrm>
            <a:off x="8952322" y="6757923"/>
            <a:ext cx="9144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smtClean="0"/>
              <a:t>&lt; How to use &gt;</a:t>
            </a:r>
          </a:p>
          <a:p>
            <a:r>
              <a:rPr lang="en-US" altLang="ko-KR" dirty="0" smtClean="0"/>
              <a:t>padding : top </a:t>
            </a:r>
            <a:r>
              <a:rPr lang="en-US" altLang="ko-KR" dirty="0"/>
              <a:t>padding</a:t>
            </a:r>
            <a:r>
              <a:rPr lang="en-US" altLang="ko-KR" dirty="0" smtClean="0"/>
              <a:t>, right </a:t>
            </a:r>
            <a:r>
              <a:rPr lang="en-US" altLang="ko-KR" dirty="0"/>
              <a:t>padding</a:t>
            </a:r>
            <a:r>
              <a:rPr lang="en-US" altLang="ko-KR" dirty="0" smtClean="0"/>
              <a:t>, bottom </a:t>
            </a:r>
            <a:r>
              <a:rPr lang="en-US" altLang="ko-KR" dirty="0"/>
              <a:t>padding</a:t>
            </a:r>
            <a:r>
              <a:rPr lang="en-US" altLang="ko-KR" dirty="0" smtClean="0"/>
              <a:t>, left </a:t>
            </a:r>
            <a:r>
              <a:rPr lang="en-US" altLang="ko-KR" dirty="0"/>
              <a:t>padding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padding: top </a:t>
            </a:r>
            <a:r>
              <a:rPr lang="en-US" altLang="ko-KR" dirty="0"/>
              <a:t>padding</a:t>
            </a:r>
            <a:r>
              <a:rPr lang="en-US" altLang="ko-KR" dirty="0" smtClean="0"/>
              <a:t>, right and left padding, bottom </a:t>
            </a:r>
            <a:r>
              <a:rPr lang="en-US" altLang="ko-KR" dirty="0"/>
              <a:t>padding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Padding: top and bottom padding, right and left padding;</a:t>
            </a:r>
          </a:p>
          <a:p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3456752" y="3467808"/>
            <a:ext cx="42672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div {</a:t>
            </a:r>
          </a:p>
          <a:p>
            <a:r>
              <a:rPr lang="en-US" altLang="ko-KR" sz="2400" dirty="0" smtClean="0"/>
              <a:t>    width: 300px;</a:t>
            </a:r>
          </a:p>
          <a:p>
            <a:r>
              <a:rPr lang="en-US" altLang="ko-KR" sz="2400" dirty="0" smtClean="0"/>
              <a:t>    padding: 20px;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border: 5px solid black;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margin: 10px;</a:t>
            </a:r>
          </a:p>
          <a:p>
            <a:r>
              <a:rPr lang="en-US" altLang="ko-KR" sz="2400" dirty="0" smtClean="0"/>
              <a:t>}</a:t>
            </a:r>
            <a:endParaRPr lang="en-US" altLang="ko-KR" sz="2400" dirty="0"/>
          </a:p>
        </p:txBody>
      </p:sp>
      <p:sp>
        <p:nvSpPr>
          <p:cNvPr id="31" name="직사각형 30"/>
          <p:cNvSpPr/>
          <p:nvPr/>
        </p:nvSpPr>
        <p:spPr>
          <a:xfrm>
            <a:off x="9039520" y="8206013"/>
            <a:ext cx="2617055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div {</a:t>
            </a:r>
          </a:p>
          <a:p>
            <a:r>
              <a:rPr lang="en-US" altLang="ko-KR" dirty="0" smtClean="0"/>
              <a:t>  top-padding</a:t>
            </a:r>
            <a:r>
              <a:rPr lang="en-US" altLang="ko-KR" dirty="0"/>
              <a:t>: 10px;</a:t>
            </a:r>
          </a:p>
          <a:p>
            <a:r>
              <a:rPr lang="en-US" altLang="ko-KR" dirty="0" smtClean="0"/>
              <a:t>  right-padding</a:t>
            </a:r>
            <a:r>
              <a:rPr lang="en-US" altLang="ko-KR" dirty="0"/>
              <a:t>: 20px</a:t>
            </a:r>
            <a:r>
              <a:rPr lang="en-US" altLang="ko-KR" dirty="0" smtClean="0"/>
              <a:t>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bottom-padding: 30px;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left-padding: 20px;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2502815" y="8199508"/>
            <a:ext cx="322266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smtClean="0"/>
              <a:t>div {</a:t>
            </a:r>
          </a:p>
          <a:p>
            <a:r>
              <a:rPr lang="en-US" altLang="ko-KR" dirty="0" smtClean="0"/>
              <a:t>  padding: 10px 20px 30px;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33" name="TextBox 7"/>
          <p:cNvSpPr txBox="1"/>
          <p:nvPr/>
        </p:nvSpPr>
        <p:spPr>
          <a:xfrm>
            <a:off x="11795072" y="8304928"/>
            <a:ext cx="4025463" cy="572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==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8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CSS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적용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861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외부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 사용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77083"/>
            <a:ext cx="886589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외부에 정의되어 있고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페이지는 이를 참조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동일한 스타일을 반복 적용 가능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&lt;head&gt;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섹션에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&lt;link&gt;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요소에 외부 스타일을 정의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277600" y="3701653"/>
            <a:ext cx="5486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&lt;head&gt;</a:t>
            </a:r>
            <a:br>
              <a:rPr lang="en-US" altLang="ko-KR" sz="2400" dirty="0"/>
            </a:br>
            <a:r>
              <a:rPr lang="en-US" altLang="ko-KR" sz="2400" dirty="0"/>
              <a:t>&lt;link </a:t>
            </a:r>
            <a:r>
              <a:rPr lang="en-US" altLang="ko-KR" sz="2400" dirty="0" err="1"/>
              <a:t>rel</a:t>
            </a:r>
            <a:r>
              <a:rPr lang="en-US" altLang="ko-KR" sz="2400" dirty="0"/>
              <a:t>="stylesheet" </a:t>
            </a:r>
            <a:r>
              <a:rPr lang="en-US" altLang="ko-KR" sz="2400" dirty="0" err="1"/>
              <a:t>href</a:t>
            </a:r>
            <a:r>
              <a:rPr lang="en-US" altLang="ko-KR" sz="2400" dirty="0"/>
              <a:t>="mystyle.css"&gt;</a:t>
            </a:r>
            <a:br>
              <a:rPr lang="en-US" altLang="ko-KR" sz="2400" dirty="0"/>
            </a:br>
            <a:r>
              <a:rPr lang="en-US" altLang="ko-KR" sz="2400" dirty="0"/>
              <a:t>&lt;/head&gt;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5" name="TextBox 7"/>
          <p:cNvSpPr txBox="1"/>
          <p:nvPr/>
        </p:nvSpPr>
        <p:spPr>
          <a:xfrm>
            <a:off x="1978592" y="53721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내부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5502" y="6263083"/>
            <a:ext cx="886589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코드 내에 정의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단일 페이지에서만 적용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&lt;head&gt;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섹션에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&lt;style&gt;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요소에 내부 스타일을 정의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47783" y="5524500"/>
            <a:ext cx="54864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&lt;head&gt;</a:t>
            </a:r>
            <a:br>
              <a:rPr lang="en-US" altLang="ko-KR" sz="2400" dirty="0"/>
            </a:br>
            <a:r>
              <a:rPr lang="en-US" altLang="ko-KR" sz="2400" dirty="0"/>
              <a:t>&lt;style&gt;</a:t>
            </a:r>
            <a:br>
              <a:rPr lang="en-US" altLang="ko-KR" sz="2400" dirty="0"/>
            </a:br>
            <a:r>
              <a:rPr lang="en-US" altLang="ko-KR" sz="2400" dirty="0"/>
              <a:t>body {</a:t>
            </a:r>
            <a:br>
              <a:rPr lang="en-US" altLang="ko-KR" sz="2400" dirty="0"/>
            </a:br>
            <a:r>
              <a:rPr lang="en-US" altLang="ko-KR" sz="2400" dirty="0"/>
              <a:t>  background-color: linen;</a:t>
            </a:r>
            <a:br>
              <a:rPr lang="en-US" altLang="ko-KR" sz="2400" dirty="0"/>
            </a:br>
            <a:r>
              <a:rPr lang="en-US" altLang="ko-KR" sz="2400" dirty="0" smtClean="0"/>
              <a:t>}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&lt;/style&gt;</a:t>
            </a:r>
            <a:br>
              <a:rPr lang="en-US" altLang="ko-KR" sz="2400" dirty="0"/>
            </a:br>
            <a:r>
              <a:rPr lang="en-US" altLang="ko-KR" sz="2400" dirty="0"/>
              <a:t>&lt;/head</a:t>
            </a:r>
            <a:r>
              <a:rPr lang="en-US" altLang="ko-KR" sz="2400" dirty="0" smtClean="0"/>
              <a:t>&gt;</a:t>
            </a:r>
            <a:endParaRPr lang="en-US" altLang="ko-KR" sz="2400" dirty="0"/>
          </a:p>
        </p:txBody>
      </p:sp>
      <p:sp>
        <p:nvSpPr>
          <p:cNvPr id="22" name="TextBox 7"/>
          <p:cNvSpPr txBox="1"/>
          <p:nvPr/>
        </p:nvSpPr>
        <p:spPr>
          <a:xfrm>
            <a:off x="1978592" y="7708827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3" name="TextBox 11"/>
          <p:cNvSpPr txBox="1"/>
          <p:nvPr/>
        </p:nvSpPr>
        <p:spPr>
          <a:xfrm>
            <a:off x="2335502" y="8599810"/>
            <a:ext cx="886589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내에 정의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스타일이 적용된 요소에만 적용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style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속성으로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스타일을 정의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247783" y="8724900"/>
            <a:ext cx="54864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&lt;h1 style="</a:t>
            </a:r>
            <a:r>
              <a:rPr lang="en-US" altLang="ko-KR" sz="2400" dirty="0" err="1"/>
              <a:t>color:blue;text-align:center</a:t>
            </a:r>
            <a:r>
              <a:rPr lang="en-US" altLang="ko-KR" sz="2400" dirty="0"/>
              <a:t>;"&gt;This is a heading&lt;/h1&gt;</a:t>
            </a:r>
          </a:p>
        </p:txBody>
      </p:sp>
    </p:spTree>
    <p:extLst>
      <p:ext uri="{BB962C8B-B14F-4D97-AF65-F5344CB8AC3E}">
        <p14:creationId xmlns:p14="http://schemas.microsoft.com/office/powerpoint/2010/main" val="370431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CSS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주석 달기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861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주석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(Comment)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77083"/>
            <a:ext cx="11432608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주석은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'/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시작하고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'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*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/‘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끝남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35502" y="4867435"/>
            <a:ext cx="547775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/</a:t>
            </a:r>
            <a:r>
              <a:rPr lang="ko-KR" altLang="en-US" sz="2400" dirty="0" smtClean="0"/>
              <a:t>* </a:t>
            </a:r>
            <a:r>
              <a:rPr lang="en-US" altLang="ko-KR" sz="2400" dirty="0" smtClean="0"/>
              <a:t>This is a single-line comment</a:t>
            </a:r>
            <a:r>
              <a:rPr lang="ko-KR" altLang="en-US" sz="2400" dirty="0" smtClean="0"/>
              <a:t> *</a:t>
            </a:r>
            <a:r>
              <a:rPr lang="en-US" altLang="ko-KR" sz="2400" dirty="0" smtClean="0"/>
              <a:t>/</a:t>
            </a:r>
          </a:p>
          <a:p>
            <a:r>
              <a:rPr lang="en-US" altLang="ko-KR" sz="2400" dirty="0" smtClean="0"/>
              <a:t>p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en-US" altLang="ko-KR" sz="2400" dirty="0" err="1" smtClean="0"/>
              <a:t>color:gray</a:t>
            </a:r>
            <a:r>
              <a:rPr lang="en-US" altLang="ko-KR" sz="2400" dirty="0" smtClean="0"/>
              <a:t>;</a:t>
            </a:r>
          </a:p>
          <a:p>
            <a:r>
              <a:rPr lang="en-US" altLang="ko-KR" sz="2400" dirty="0" smtClean="0"/>
              <a:t>}</a:t>
            </a:r>
            <a:endParaRPr lang="en-US" altLang="ko-KR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2335502" y="6627087"/>
            <a:ext cx="5486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</a:t>
            </a:r>
            <a:r>
              <a:rPr lang="en-US" altLang="ko-KR" sz="2400" dirty="0" err="1" smtClean="0"/>
              <a:t>color:gray</a:t>
            </a:r>
            <a:r>
              <a:rPr lang="en-US" altLang="ko-KR" sz="2400" dirty="0" smtClean="0"/>
              <a:t>; </a:t>
            </a:r>
            <a:r>
              <a:rPr lang="en-US" altLang="ko-KR" sz="2400" dirty="0"/>
              <a:t>/</a:t>
            </a:r>
            <a:r>
              <a:rPr lang="ko-KR" altLang="en-US" sz="2400" dirty="0"/>
              <a:t>* </a:t>
            </a:r>
            <a:r>
              <a:rPr lang="en-US" altLang="ko-KR" sz="2400" dirty="0" smtClean="0"/>
              <a:t>Set text color to red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*</a:t>
            </a:r>
            <a:r>
              <a:rPr lang="en-US" altLang="ko-KR" sz="2400" dirty="0"/>
              <a:t>/</a:t>
            </a:r>
            <a:endParaRPr lang="en-US" altLang="ko-KR" sz="2400" dirty="0" smtClean="0"/>
          </a:p>
          <a:p>
            <a:r>
              <a:rPr lang="en-US" altLang="ko-KR" sz="2400" dirty="0" smtClean="0"/>
              <a:t>}</a:t>
            </a:r>
            <a:endParaRPr lang="en-US" altLang="ko-KR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335502" y="8001996"/>
            <a:ext cx="5486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color: /</a:t>
            </a:r>
            <a:r>
              <a:rPr lang="ko-KR" altLang="en-US" sz="2400" dirty="0" smtClean="0"/>
              <a:t>*</a:t>
            </a:r>
            <a:r>
              <a:rPr lang="en-US" altLang="ko-KR" sz="2400" dirty="0" smtClean="0"/>
              <a:t>red</a:t>
            </a:r>
            <a:r>
              <a:rPr lang="ko-KR" altLang="en-US" sz="2400" dirty="0" smtClean="0"/>
              <a:t>*</a:t>
            </a:r>
            <a:r>
              <a:rPr lang="en-US" altLang="ko-KR" sz="2400" dirty="0" smtClean="0"/>
              <a:t>/gray; </a:t>
            </a:r>
          </a:p>
          <a:p>
            <a:r>
              <a:rPr lang="en-US" altLang="ko-KR" sz="2400" dirty="0" smtClean="0"/>
              <a:t>}</a:t>
            </a:r>
            <a:endParaRPr lang="en-US" altLang="ko-KR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8309990" y="4860551"/>
            <a:ext cx="5486400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/</a:t>
            </a:r>
            <a:r>
              <a:rPr lang="ko-KR" altLang="en-US" sz="2400" dirty="0" smtClean="0"/>
              <a:t>* </a:t>
            </a:r>
            <a:r>
              <a:rPr lang="en-US" altLang="ko-KR" sz="2400" dirty="0" smtClean="0"/>
              <a:t>This is</a:t>
            </a:r>
          </a:p>
          <a:p>
            <a:r>
              <a:rPr lang="en-US" altLang="ko-KR" sz="2400" dirty="0" smtClean="0"/>
              <a:t>a multi-line</a:t>
            </a:r>
          </a:p>
          <a:p>
            <a:r>
              <a:rPr lang="en-US" altLang="ko-KR" sz="2400" dirty="0" smtClean="0"/>
              <a:t>Comment </a:t>
            </a:r>
            <a:r>
              <a:rPr lang="ko-KR" altLang="en-US" sz="2400" dirty="0" smtClean="0"/>
              <a:t>*</a:t>
            </a:r>
            <a:r>
              <a:rPr lang="en-US" altLang="ko-KR" sz="2400" dirty="0" smtClean="0"/>
              <a:t>/</a:t>
            </a:r>
          </a:p>
          <a:p>
            <a:r>
              <a:rPr lang="en-US" altLang="ko-KR" sz="2400" dirty="0" smtClean="0"/>
              <a:t>p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color: gray; </a:t>
            </a:r>
          </a:p>
          <a:p>
            <a:r>
              <a:rPr lang="en-US" altLang="ko-KR" sz="2400" dirty="0" smtClean="0"/>
              <a:t>}</a:t>
            </a:r>
            <a:endParaRPr lang="en-US" altLang="ko-KR" sz="2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9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CSS 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프레임워크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24300"/>
            <a:ext cx="7799098" cy="5578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Bootstrap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https://getbootstrap.kr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/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Twitter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개발한 가장 인기있는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프레임워크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Tailwind CSS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https://tailwindcss.com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/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미리 정의된 클래스를 사용하여 빠르게 스타일링 할 수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클래스 속성을 통해 스타일 적용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Foundation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9"/>
              </a:rPr>
              <a:t>https://get.foundation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9"/>
              </a:rPr>
              <a:t>/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ZURB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개발한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프레임워크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사용하기 쉬운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그리드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시스템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컴포넌트 제공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Bulma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10"/>
              </a:rPr>
              <a:t>https://bulma.io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10"/>
              </a:rPr>
              <a:t>/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Flexbox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기반으로 하고 있고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직관적 클래스 네이밍과 다양한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UI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컴포넌트 제공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5" name="TextBox 11"/>
          <p:cNvSpPr txBox="1"/>
          <p:nvPr/>
        </p:nvSpPr>
        <p:spPr>
          <a:xfrm>
            <a:off x="11261855" y="3917553"/>
            <a:ext cx="11432608" cy="595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속도 향상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재사용 가능한 구성 요소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반응형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그리드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시스템 지원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일관된 디자인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통일된 스타일 유지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테마와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커스터마이징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지원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반응형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웹 디자인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화면 크기와 디바이스 대응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미디어 쿼리 내장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크로스 브라우저 호환성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브라우저 환경에서 검증됨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유지보수 용이성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표준화된 코드 구조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많은 문서 및 활성화된 커뮤니티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접근성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향상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접근성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표준 준수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7"/>
          <p:cNvSpPr txBox="1"/>
          <p:nvPr/>
        </p:nvSpPr>
        <p:spPr>
          <a:xfrm>
            <a:off x="1978592" y="30861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프레임워크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0744200" y="3104147"/>
            <a:ext cx="60828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프레임워크를 사용하는 이유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0246896" y="4152900"/>
            <a:ext cx="0" cy="55133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81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CSS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Summary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0" name="TextBox 11"/>
          <p:cNvSpPr txBox="1"/>
          <p:nvPr/>
        </p:nvSpPr>
        <p:spPr>
          <a:xfrm>
            <a:off x="2326116" y="3262010"/>
            <a:ext cx="11432608" cy="4462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란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 </a:t>
            </a:r>
            <a:r>
              <a:rPr lang="ko-KR" altLang="en-US" sz="24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스타일과 레이아웃을 정의하는 스타일시트 언어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 문법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-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값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클래스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아이디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상속 및 계단식 적용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박스 모델의 이해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적용하기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외부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내부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주석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프레임워크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참고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w3schools.com :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https://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www.w3schools.com/css/default.asp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생활코딩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https://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opentutorials.org/course/3086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모질라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https://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developer.mozilla.org/en-US/docs/Learn/CSS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endParaRPr lang="en-US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1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05906">
            <a:off x="1159" y="2025722"/>
            <a:ext cx="6044986" cy="7664007"/>
          </a:xfrm>
          <a:custGeom>
            <a:avLst/>
            <a:gdLst/>
            <a:ahLst/>
            <a:cxnLst/>
            <a:rect l="l" t="t" r="r" b="b"/>
            <a:pathLst>
              <a:path w="6044986" h="7664007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08059" y="3199948"/>
            <a:ext cx="7477480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r>
              <a:rPr lang="en-US" altLang="ko-KR" sz="8712" dirty="0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endParaRPr lang="en-US" sz="8712" dirty="0">
              <a:solidFill>
                <a:srgbClr val="000000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08059" y="5321049"/>
            <a:ext cx="6700756" cy="504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ko-KR" altLang="en-US" sz="2777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브라우저 자바스크립트에 대해서 알아본다 </a:t>
            </a:r>
            <a:endParaRPr lang="en-US" sz="2777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93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의 역할과 중요성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란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22919"/>
            <a:ext cx="1143260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브라우저에서 실행되는 프로그래밍 언어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페이지에 동적이고 상호작용적인 기능을 추가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51435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역할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6022274"/>
            <a:ext cx="1143260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동적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생성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콘텐츠를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동적으로 생성 및 조작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상호작용 처리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이벤트 처리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비동기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통신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서비와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비동기적으로 데이터 통신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조작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DOM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통해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스타일 조작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2" name="TextBox 7"/>
          <p:cNvSpPr txBox="1"/>
          <p:nvPr/>
        </p:nvSpPr>
        <p:spPr>
          <a:xfrm>
            <a:off x="10287000" y="3012602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중요성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0639198" y="3891376"/>
            <a:ext cx="6505802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인터렉티브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웹 페이지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사용자와 상호 작용할 수 있게 지원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애플리케이션 개발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JS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기반의 웹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앱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프레임워크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개발 생산성 및 유지보수성 향상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React, Angular, Vue.js, Enact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광범위한 생태계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다양한 라이브러리 지원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Node.js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이용한 서버 측 개발 가능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표준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대부분의 주요 브라우저에서 지원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10018296" y="3821113"/>
            <a:ext cx="0" cy="437038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34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802782"/>
            <a:ext cx="7830057" cy="447431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 rot="-10800000">
            <a:off x="14902827" y="2981483"/>
            <a:ext cx="4512899" cy="4488283"/>
          </a:xfrm>
          <a:custGeom>
            <a:avLst/>
            <a:gdLst/>
            <a:ahLst/>
            <a:cxnLst/>
            <a:rect l="l" t="t" r="r" b="b"/>
            <a:pathLst>
              <a:path w="4512899" h="4488283">
                <a:moveTo>
                  <a:pt x="0" y="0"/>
                </a:moveTo>
                <a:lnTo>
                  <a:pt x="4512899" y="0"/>
                </a:lnTo>
                <a:lnTo>
                  <a:pt x="4512899" y="4488283"/>
                </a:lnTo>
                <a:lnTo>
                  <a:pt x="0" y="44882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웹의 동작원리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2" name="TextBox 7"/>
          <p:cNvSpPr txBox="1"/>
          <p:nvPr/>
        </p:nvSpPr>
        <p:spPr>
          <a:xfrm>
            <a:off x="2023370" y="7114281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클라이언트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(Client)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2023370" y="7742845"/>
            <a:ext cx="476285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사용자가 웹 브라우저를 통해 서버에게 필요한 정보를 요청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HTTPRequest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7"/>
          <p:cNvSpPr txBox="1"/>
          <p:nvPr/>
        </p:nvSpPr>
        <p:spPr>
          <a:xfrm>
            <a:off x="9601200" y="3579698"/>
            <a:ext cx="4025463" cy="572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서버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(Server)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9601200" y="4208262"/>
            <a:ext cx="4762859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클라이언트로부터 받은 요청을 처리하여 데이터를 응답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HTTPResponse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r>
              <a:rPr lang="en-US" altLang="ko-KR" dirty="0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2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적용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861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외부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JS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 사용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750320"/>
            <a:ext cx="8865898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외부에 정의되어 있고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페이지는 이를 참조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성능 향상 및 유지보수에 용이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&lt;script&gt;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src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속성에 외부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Script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명시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전체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파일 경로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경로 없이 사용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같은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level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위치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353800" y="3619500"/>
            <a:ext cx="54864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&lt;script </a:t>
            </a:r>
            <a:r>
              <a:rPr lang="en-US" altLang="ko-KR" sz="2400" dirty="0" err="1"/>
              <a:t>src</a:t>
            </a:r>
            <a:r>
              <a:rPr lang="en-US" altLang="ko-KR" sz="2400" dirty="0" smtClean="0"/>
              <a:t>=“http://www.abc.com/js/myScript.js</a:t>
            </a:r>
            <a:r>
              <a:rPr lang="en-US" altLang="ko-KR" sz="2400" dirty="0"/>
              <a:t>"&gt;&lt;/script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/>
              <a:t>&lt;script </a:t>
            </a:r>
            <a:r>
              <a:rPr lang="en-US" altLang="ko-KR" sz="2400" dirty="0" err="1"/>
              <a:t>src</a:t>
            </a:r>
            <a:r>
              <a:rPr lang="en-US" altLang="ko-KR" sz="2400" dirty="0" smtClean="0"/>
              <a:t>=“../</a:t>
            </a:r>
            <a:r>
              <a:rPr lang="en-US" altLang="ko-KR" sz="2400" dirty="0" err="1" smtClean="0"/>
              <a:t>js</a:t>
            </a:r>
            <a:r>
              <a:rPr lang="en-US" altLang="ko-KR" sz="2400" dirty="0" smtClean="0"/>
              <a:t>/myScript.js</a:t>
            </a:r>
            <a:r>
              <a:rPr lang="en-US" altLang="ko-KR" sz="2400" dirty="0"/>
              <a:t>"&gt;&lt;/script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/>
              <a:t>&lt;script </a:t>
            </a:r>
            <a:r>
              <a:rPr lang="en-US" altLang="ko-KR" sz="2400" dirty="0" err="1"/>
              <a:t>src</a:t>
            </a:r>
            <a:r>
              <a:rPr lang="en-US" altLang="ko-KR" sz="2400" dirty="0"/>
              <a:t>="myScript.js"&gt;&lt;/script&gt;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5" name="TextBox 7"/>
          <p:cNvSpPr txBox="1"/>
          <p:nvPr/>
        </p:nvSpPr>
        <p:spPr>
          <a:xfrm>
            <a:off x="1978592" y="62103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내부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JS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코드 사용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5502" y="6914307"/>
            <a:ext cx="886589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코드 내에 정의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&lt;head&gt;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섹션과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&lt;body&gt;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섹션 내에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&lt;script&gt;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&lt;/script&gt;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사이에 명시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352264" y="5676900"/>
            <a:ext cx="54864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&lt;head&gt;</a:t>
            </a:r>
            <a:br>
              <a:rPr lang="en-US" altLang="ko-KR" sz="2400" dirty="0"/>
            </a:br>
            <a:r>
              <a:rPr lang="en-US" altLang="ko-KR" sz="2400" dirty="0"/>
              <a:t>&lt;style&gt;</a:t>
            </a:r>
            <a:br>
              <a:rPr lang="en-US" altLang="ko-KR" sz="2400" dirty="0"/>
            </a:br>
            <a:r>
              <a:rPr lang="en-US" altLang="ko-KR" sz="2400" dirty="0"/>
              <a:t>body {</a:t>
            </a:r>
            <a:br>
              <a:rPr lang="en-US" altLang="ko-KR" sz="2400" dirty="0"/>
            </a:br>
            <a:r>
              <a:rPr lang="en-US" altLang="ko-KR" sz="2400" dirty="0"/>
              <a:t>  background-color: linen;</a:t>
            </a:r>
            <a:br>
              <a:rPr lang="en-US" altLang="ko-KR" sz="2400" dirty="0"/>
            </a:br>
            <a:r>
              <a:rPr lang="en-US" altLang="ko-KR" sz="2400" dirty="0" smtClean="0"/>
              <a:t>}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&lt;/style&gt;</a:t>
            </a:r>
            <a:br>
              <a:rPr lang="en-US" altLang="ko-KR" sz="2400" dirty="0"/>
            </a:br>
            <a:r>
              <a:rPr lang="en-US" altLang="ko-KR" sz="2400" dirty="0"/>
              <a:t>&lt;/head</a:t>
            </a:r>
            <a:r>
              <a:rPr lang="en-US" altLang="ko-KR" sz="2400" dirty="0" smtClean="0"/>
              <a:t>&gt;</a:t>
            </a:r>
            <a:endParaRPr lang="en-US" altLang="ko-KR" sz="2400" dirty="0"/>
          </a:p>
        </p:txBody>
      </p:sp>
      <p:sp>
        <p:nvSpPr>
          <p:cNvPr id="17" name="TextBox 7"/>
          <p:cNvSpPr txBox="1"/>
          <p:nvPr/>
        </p:nvSpPr>
        <p:spPr>
          <a:xfrm>
            <a:off x="1978592" y="8039100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JS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코드 사용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2335502" y="8743107"/>
            <a:ext cx="8865898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내에 정의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&lt;head&gt;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섹션과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&lt;body&gt;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섹션 내에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&lt;script&gt;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&lt;/script&gt;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태그 사이에 명시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53800" y="8801100"/>
            <a:ext cx="54864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&lt;input type="button" </a:t>
            </a:r>
            <a:r>
              <a:rPr lang="en-US" altLang="ko-KR" sz="2400" dirty="0" err="1"/>
              <a:t>onclick</a:t>
            </a:r>
            <a:r>
              <a:rPr lang="en-US" altLang="ko-KR" sz="2400" dirty="0"/>
              <a:t>="alert('Hello world')" value="Hello world" /&gt;</a:t>
            </a:r>
          </a:p>
        </p:txBody>
      </p:sp>
    </p:spTree>
    <p:extLst>
      <p:ext uri="{BB962C8B-B14F-4D97-AF65-F5344CB8AC3E}">
        <p14:creationId xmlns:p14="http://schemas.microsoft.com/office/powerpoint/2010/main" val="169440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–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Object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모델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009900"/>
            <a:ext cx="9627898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브라우저의 구성요소들은 객체화 되어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이 객체를 제어하여 웹 브라우저를 제어 할 수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전역 객체인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window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객체를 중심으로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BOM(Browser Object Model)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DOM(Document Object Model)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포함한다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4950526"/>
            <a:ext cx="57938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BOM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DOM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구성요소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5829300"/>
            <a:ext cx="11432608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window: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 창 자체를 나타내며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최상위 객체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코드 내 생략 가능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navigator: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 정보를 제공하는 객체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 이름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운영체제 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사용자의 화면 정보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해상도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색 깊이 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현재 문서의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나타내는 객체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frames: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현재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window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내에서 열려있는 모든 하위 프레임을 나타냄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배열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프레임 이름으로 접근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브라우저의 세션 기록을 나타내는 객체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사용자가 방문한 페이지들을 앞뒤로 이동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document: DOM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트리의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루트 요소로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 전체를 나타내는 객체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5122" name="Picture 2" descr="https://s3.ap-northeast-2.amazonaws.com/opentutorials-user-file/module/904/222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3424244"/>
            <a:ext cx="4276725" cy="298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74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Document Object Model</a:t>
            </a: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22919"/>
            <a:ext cx="1143260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웹페이지를</a:t>
            </a:r>
            <a:r>
              <a:rPr lang="ko-KR" altLang="en-US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자바스크립트로 제어하기 위한 객체 모델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Document </a:t>
            </a:r>
            <a:r>
              <a:rPr lang="ko-KR" altLang="en-US" sz="2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객체는 윈도우에 로드된 문서를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의미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트리 형태로 구성되고 이를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DOM Tree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라고 부름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5372100"/>
            <a:ext cx="4025463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DOM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조작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6250874"/>
            <a:ext cx="11432608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조작하고 싶은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요소를 찾기부터 시작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변경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변경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 변경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스타일 변경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추가 및 삭제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새로운 요소 추가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삭제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핸들러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추가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8505" y="2256665"/>
            <a:ext cx="59245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6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찾기</a:t>
            </a: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000500"/>
            <a:ext cx="7880011" cy="1859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getElementById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(): 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ID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값으로 찾기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getElementsByTagName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(): 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태그 이름으로 찾기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NodeList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반환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getElementsByClassName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(): 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클래스 이름으로 찾기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querySelectorAll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(): CSS</a:t>
            </a:r>
            <a:r>
              <a:rPr lang="ko-KR" altLang="en-US" sz="2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선택자와 매치되는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찾기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TextBox 7"/>
          <p:cNvSpPr txBox="1"/>
          <p:nvPr/>
        </p:nvSpPr>
        <p:spPr>
          <a:xfrm>
            <a:off x="1978592" y="6362700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변경</a:t>
            </a: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2330789" y="7331264"/>
            <a:ext cx="7880011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innerHTML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콘텐츠를 변경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attribute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새로운 값으로 변경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src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동적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콘텐츠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생성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아웃풋 스트림에 직접 쓰기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210801" y="2933700"/>
            <a:ext cx="77724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const</a:t>
            </a:r>
            <a:r>
              <a:rPr lang="en-US" altLang="ko-KR" sz="2400" dirty="0"/>
              <a:t> element = </a:t>
            </a:r>
            <a:r>
              <a:rPr lang="en-US" altLang="ko-KR" sz="2400" dirty="0" err="1"/>
              <a:t>document.getElementById</a:t>
            </a:r>
            <a:r>
              <a:rPr lang="en-US" altLang="ko-KR" sz="2400" dirty="0"/>
              <a:t>("intro</a:t>
            </a:r>
            <a:r>
              <a:rPr lang="en-US" altLang="ko-KR" sz="2400" dirty="0" smtClean="0"/>
              <a:t>");</a:t>
            </a:r>
          </a:p>
          <a:p>
            <a:r>
              <a:rPr lang="en-US" altLang="ko-KR" sz="2400" dirty="0" err="1"/>
              <a:t>const</a:t>
            </a:r>
            <a:r>
              <a:rPr lang="en-US" altLang="ko-KR" sz="2400" dirty="0"/>
              <a:t> element = </a:t>
            </a:r>
            <a:r>
              <a:rPr lang="en-US" altLang="ko-KR" sz="2400" dirty="0" err="1"/>
              <a:t>document.getElementsByTagName</a:t>
            </a:r>
            <a:r>
              <a:rPr lang="en-US" altLang="ko-KR" sz="2400" dirty="0"/>
              <a:t>("p</a:t>
            </a:r>
            <a:r>
              <a:rPr lang="en-US" altLang="ko-KR" sz="2400" dirty="0" smtClean="0"/>
              <a:t>");</a:t>
            </a:r>
            <a:endParaRPr lang="en-US" altLang="ko-KR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210800" y="3964340"/>
            <a:ext cx="7772400" cy="4893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&lt;body&gt;</a:t>
            </a:r>
          </a:p>
          <a:p>
            <a:r>
              <a:rPr lang="en-US" altLang="ko-KR" sz="2400" dirty="0" smtClean="0"/>
              <a:t>&lt;</a:t>
            </a:r>
            <a:r>
              <a:rPr lang="en-US" altLang="ko-KR" sz="2400" dirty="0"/>
              <a:t>p id="demo"&gt;&lt;/p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/>
              <a:t>&lt;script</a:t>
            </a:r>
            <a:r>
              <a:rPr lang="en-US" altLang="ko-KR" sz="2400" dirty="0" smtClean="0"/>
              <a:t>&gt; </a:t>
            </a:r>
            <a:r>
              <a:rPr lang="en-US" altLang="ko-KR" sz="2400" dirty="0" err="1" smtClean="0"/>
              <a:t>document.write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"</a:t>
            </a:r>
            <a:r>
              <a:rPr lang="en-US" altLang="ko-KR" sz="2400" dirty="0" smtClean="0"/>
              <a:t>Hello World"); &lt;/</a:t>
            </a:r>
            <a:r>
              <a:rPr lang="en-US" altLang="ko-KR" sz="2400" dirty="0"/>
              <a:t>script&gt;</a:t>
            </a:r>
          </a:p>
          <a:p>
            <a:r>
              <a:rPr lang="en-US" altLang="ko-KR" sz="2400" dirty="0"/>
              <a:t>&lt;</a:t>
            </a:r>
            <a:r>
              <a:rPr lang="en-US" altLang="ko-KR" sz="2400" dirty="0" err="1"/>
              <a:t>img</a:t>
            </a:r>
            <a:r>
              <a:rPr lang="en-US" altLang="ko-KR" sz="2400" dirty="0"/>
              <a:t> id="</a:t>
            </a:r>
            <a:r>
              <a:rPr lang="en-US" altLang="ko-KR" sz="2400" dirty="0" err="1"/>
              <a:t>myImage</a:t>
            </a:r>
            <a:r>
              <a:rPr lang="en-US" altLang="ko-KR" sz="2400" dirty="0"/>
              <a:t>" </a:t>
            </a:r>
            <a:r>
              <a:rPr lang="en-US" altLang="ko-KR" sz="2400" dirty="0" err="1"/>
              <a:t>src</a:t>
            </a:r>
            <a:r>
              <a:rPr lang="en-US" altLang="ko-KR" sz="2400" dirty="0"/>
              <a:t>="smiley.gif</a:t>
            </a:r>
            <a:r>
              <a:rPr lang="en-US" altLang="ko-KR" sz="2400" dirty="0" smtClean="0"/>
              <a:t>"&gt;</a:t>
            </a:r>
          </a:p>
          <a:p>
            <a:r>
              <a:rPr lang="en-US" altLang="ko-KR" sz="2400" dirty="0" smtClean="0"/>
              <a:t>&lt;</a:t>
            </a:r>
            <a:r>
              <a:rPr lang="en-US" altLang="ko-KR" sz="2400" dirty="0"/>
              <a:t>script&gt;</a:t>
            </a:r>
          </a:p>
          <a:p>
            <a:r>
              <a:rPr lang="en-US" altLang="ko-KR" sz="2400" dirty="0" smtClean="0"/>
              <a:t>function </a:t>
            </a:r>
            <a:r>
              <a:rPr lang="en-US" altLang="ko-KR" sz="2400" dirty="0" err="1"/>
              <a:t>updateTime</a:t>
            </a:r>
            <a:r>
              <a:rPr lang="en-US" altLang="ko-KR" sz="2400" dirty="0"/>
              <a:t>(){</a:t>
            </a:r>
          </a:p>
          <a:p>
            <a:r>
              <a:rPr lang="en-US" altLang="ko-KR" sz="2400" dirty="0"/>
              <a:t>	</a:t>
            </a:r>
            <a:r>
              <a:rPr lang="en-US" altLang="ko-KR" sz="2400" dirty="0" err="1"/>
              <a:t>document.getElementById</a:t>
            </a:r>
            <a:r>
              <a:rPr lang="en-US" altLang="ko-KR" sz="2400" dirty="0"/>
              <a:t>("demo").</a:t>
            </a:r>
            <a:r>
              <a:rPr lang="en-US" altLang="ko-KR" sz="2400" dirty="0" err="1"/>
              <a:t>innerHTML</a:t>
            </a:r>
            <a:r>
              <a:rPr lang="en-US" altLang="ko-KR" sz="2400" dirty="0"/>
              <a:t> = "Date : " + Date();</a:t>
            </a:r>
          </a:p>
          <a:p>
            <a:r>
              <a:rPr lang="en-US" altLang="ko-KR" sz="2400" dirty="0"/>
              <a:t>}</a:t>
            </a:r>
          </a:p>
          <a:p>
            <a:r>
              <a:rPr lang="en-US" altLang="ko-KR" sz="2400" dirty="0"/>
              <a:t>let </a:t>
            </a:r>
            <a:r>
              <a:rPr lang="en-US" altLang="ko-KR" sz="2400" dirty="0" err="1"/>
              <a:t>timerId</a:t>
            </a:r>
            <a:r>
              <a:rPr lang="en-US" altLang="ko-KR" sz="2400" dirty="0"/>
              <a:t> = </a:t>
            </a:r>
            <a:r>
              <a:rPr lang="en-US" altLang="ko-KR" sz="2400" dirty="0" err="1"/>
              <a:t>setInterval</a:t>
            </a:r>
            <a:r>
              <a:rPr lang="en-US" altLang="ko-KR" sz="2400" dirty="0"/>
              <a:t>(</a:t>
            </a:r>
            <a:r>
              <a:rPr lang="en-US" altLang="ko-KR" sz="2400" dirty="0" err="1"/>
              <a:t>updateTime</a:t>
            </a:r>
            <a:r>
              <a:rPr lang="en-US" altLang="ko-KR" sz="2400" dirty="0"/>
              <a:t>, 1000);</a:t>
            </a:r>
          </a:p>
          <a:p>
            <a:r>
              <a:rPr lang="en-US" altLang="ko-KR" sz="2400" dirty="0" err="1"/>
              <a:t>document.getElementById</a:t>
            </a:r>
            <a:r>
              <a:rPr lang="en-US" altLang="ko-KR" sz="2400" dirty="0"/>
              <a:t>("</a:t>
            </a:r>
            <a:r>
              <a:rPr lang="en-US" altLang="ko-KR" sz="2400" dirty="0" err="1"/>
              <a:t>myImage</a:t>
            </a:r>
            <a:r>
              <a:rPr lang="en-US" altLang="ko-KR" sz="2400" dirty="0"/>
              <a:t>").</a:t>
            </a:r>
            <a:r>
              <a:rPr lang="en-US" altLang="ko-KR" sz="2400" dirty="0" err="1"/>
              <a:t>src</a:t>
            </a:r>
            <a:r>
              <a:rPr lang="en-US" altLang="ko-KR" sz="2400" dirty="0"/>
              <a:t> = </a:t>
            </a:r>
            <a:r>
              <a:rPr lang="en-US" altLang="ko-KR" sz="2400" dirty="0" smtClean="0"/>
              <a:t>“myprofile.jpg";</a:t>
            </a:r>
            <a:endParaRPr lang="en-US" altLang="ko-KR" sz="2400" dirty="0"/>
          </a:p>
          <a:p>
            <a:r>
              <a:rPr lang="en-US" altLang="ko-KR" sz="2400" dirty="0"/>
              <a:t>&lt;/script&gt;</a:t>
            </a:r>
          </a:p>
          <a:p>
            <a:r>
              <a:rPr lang="en-US" altLang="ko-KR" sz="2400" dirty="0" smtClean="0"/>
              <a:t>&lt;/</a:t>
            </a:r>
            <a:r>
              <a:rPr lang="en-US" altLang="ko-KR" sz="2400" dirty="0"/>
              <a:t>body&gt;</a:t>
            </a:r>
          </a:p>
        </p:txBody>
      </p:sp>
    </p:spTree>
    <p:extLst>
      <p:ext uri="{BB962C8B-B14F-4D97-AF65-F5344CB8AC3E}">
        <p14:creationId xmlns:p14="http://schemas.microsoft.com/office/powerpoint/2010/main" val="16073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스타일 변경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000500"/>
            <a:ext cx="788001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style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속성을 변경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style.property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property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값을 할당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525000" y="3909824"/>
            <a:ext cx="7772400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&lt;html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smtClean="0"/>
              <a:t>&lt;</a:t>
            </a:r>
            <a:r>
              <a:rPr lang="en-US" altLang="ko-KR" sz="2400" dirty="0"/>
              <a:t>body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smtClean="0"/>
              <a:t>&lt;</a:t>
            </a:r>
            <a:r>
              <a:rPr lang="en-US" altLang="ko-KR" sz="2400" dirty="0"/>
              <a:t>p id="p2"&gt;Hello World!&lt;/p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smtClean="0"/>
              <a:t>&lt;</a:t>
            </a:r>
            <a:r>
              <a:rPr lang="en-US" altLang="ko-KR" sz="2400" dirty="0"/>
              <a:t>script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err="1" smtClean="0"/>
              <a:t>document.getElementById</a:t>
            </a:r>
            <a:r>
              <a:rPr lang="en-US" altLang="ko-KR" sz="2400" dirty="0"/>
              <a:t>("p2").</a:t>
            </a:r>
            <a:r>
              <a:rPr lang="en-US" altLang="ko-KR" sz="2400" dirty="0" err="1"/>
              <a:t>style.color</a:t>
            </a:r>
            <a:r>
              <a:rPr lang="en-US" altLang="ko-KR" sz="2400" dirty="0"/>
              <a:t> = "blue</a:t>
            </a:r>
            <a:r>
              <a:rPr lang="en-US" altLang="ko-KR" sz="2400" dirty="0" smtClean="0"/>
              <a:t>";</a:t>
            </a:r>
          </a:p>
          <a:p>
            <a:r>
              <a:rPr lang="en-US" altLang="ko-KR" sz="2400" dirty="0" smtClean="0"/>
              <a:t>&lt;/</a:t>
            </a:r>
            <a:r>
              <a:rPr lang="en-US" altLang="ko-KR" sz="2400" dirty="0"/>
              <a:t>script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smtClean="0"/>
              <a:t>&lt;/</a:t>
            </a:r>
            <a:r>
              <a:rPr lang="en-US" altLang="ko-KR" sz="2400" dirty="0"/>
              <a:t>body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smtClean="0"/>
              <a:t>&lt;/</a:t>
            </a:r>
            <a:r>
              <a:rPr lang="en-US" altLang="ko-KR" sz="2400" dirty="0"/>
              <a:t>html&gt;</a:t>
            </a:r>
          </a:p>
        </p:txBody>
      </p:sp>
    </p:spTree>
    <p:extLst>
      <p:ext uri="{BB962C8B-B14F-4D97-AF65-F5344CB8AC3E}">
        <p14:creationId xmlns:p14="http://schemas.microsoft.com/office/powerpoint/2010/main" val="287845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생성 및 삭제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000500"/>
            <a:ext cx="7880011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새로운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요소를 생성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부모 요소에 자식 요소를 추가 혹은 제거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createElement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(Tag name):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appendChild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(node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):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removeChild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(node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):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replaceChild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(para, child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):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908619" y="1446648"/>
            <a:ext cx="7772400" cy="82176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&lt;!DOCTYPE html&gt;</a:t>
            </a:r>
          </a:p>
          <a:p>
            <a:r>
              <a:rPr lang="en-US" altLang="ko-KR" sz="2400" dirty="0"/>
              <a:t>&lt;html&gt;</a:t>
            </a:r>
          </a:p>
          <a:p>
            <a:r>
              <a:rPr lang="en-US" altLang="ko-KR" sz="2400" dirty="0"/>
              <a:t>&lt;body&gt;</a:t>
            </a:r>
          </a:p>
          <a:p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&lt;h2&gt;JavaScript HTML DOM&lt;/h2&gt;</a:t>
            </a:r>
          </a:p>
          <a:p>
            <a:r>
              <a:rPr lang="en-US" altLang="ko-KR" sz="2400" dirty="0"/>
              <a:t>&lt;p&gt;Add a new HTML Element.&lt;/p&gt;</a:t>
            </a:r>
          </a:p>
          <a:p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&lt;div id="div1"&gt;</a:t>
            </a:r>
          </a:p>
          <a:p>
            <a:r>
              <a:rPr lang="en-US" altLang="ko-KR" sz="2400" dirty="0"/>
              <a:t>&lt;p id="p1"&gt;This is a paragraph.&lt;/p&gt;</a:t>
            </a:r>
          </a:p>
          <a:p>
            <a:r>
              <a:rPr lang="en-US" altLang="ko-KR" sz="2400" dirty="0"/>
              <a:t>&lt;p id="p2"&gt;This is another paragraph.&lt;/p&gt;</a:t>
            </a:r>
          </a:p>
          <a:p>
            <a:r>
              <a:rPr lang="en-US" altLang="ko-KR" sz="2400" dirty="0"/>
              <a:t>&lt;/div&gt;</a:t>
            </a:r>
          </a:p>
          <a:p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&lt;script&gt;</a:t>
            </a:r>
          </a:p>
          <a:p>
            <a:r>
              <a:rPr lang="en-US" altLang="ko-KR" sz="2400" dirty="0" err="1"/>
              <a:t>const</a:t>
            </a:r>
            <a:r>
              <a:rPr lang="en-US" altLang="ko-KR" sz="2400" dirty="0"/>
              <a:t> para = </a:t>
            </a:r>
            <a:r>
              <a:rPr lang="en-US" altLang="ko-KR" sz="2400" dirty="0" err="1"/>
              <a:t>document.createElement</a:t>
            </a:r>
            <a:r>
              <a:rPr lang="en-US" altLang="ko-KR" sz="2400" dirty="0"/>
              <a:t>("p");</a:t>
            </a:r>
          </a:p>
          <a:p>
            <a:r>
              <a:rPr lang="en-US" altLang="ko-KR" sz="2400" dirty="0" err="1"/>
              <a:t>const</a:t>
            </a:r>
            <a:r>
              <a:rPr lang="en-US" altLang="ko-KR" sz="2400" dirty="0"/>
              <a:t> node = </a:t>
            </a:r>
            <a:r>
              <a:rPr lang="en-US" altLang="ko-KR" sz="2400" dirty="0" err="1"/>
              <a:t>document.createTextNode</a:t>
            </a:r>
            <a:r>
              <a:rPr lang="en-US" altLang="ko-KR" sz="2400" dirty="0"/>
              <a:t>("This is new.");</a:t>
            </a:r>
          </a:p>
          <a:p>
            <a:r>
              <a:rPr lang="en-US" altLang="ko-KR" sz="2400" dirty="0" err="1"/>
              <a:t>para.appendChild</a:t>
            </a:r>
            <a:r>
              <a:rPr lang="en-US" altLang="ko-KR" sz="2400" dirty="0"/>
              <a:t>(node);</a:t>
            </a:r>
          </a:p>
          <a:p>
            <a:r>
              <a:rPr lang="en-US" altLang="ko-KR" sz="2400" dirty="0" err="1"/>
              <a:t>const</a:t>
            </a:r>
            <a:r>
              <a:rPr lang="en-US" altLang="ko-KR" sz="2400" dirty="0"/>
              <a:t> element = </a:t>
            </a:r>
            <a:r>
              <a:rPr lang="en-US" altLang="ko-KR" sz="2400" dirty="0" err="1"/>
              <a:t>document.getElementById</a:t>
            </a:r>
            <a:r>
              <a:rPr lang="en-US" altLang="ko-KR" sz="2400" dirty="0"/>
              <a:t>("div1");</a:t>
            </a:r>
          </a:p>
          <a:p>
            <a:r>
              <a:rPr lang="en-US" altLang="ko-KR" sz="2400" dirty="0" err="1"/>
              <a:t>element.appendChild</a:t>
            </a:r>
            <a:r>
              <a:rPr lang="en-US" altLang="ko-KR" sz="2400" dirty="0"/>
              <a:t>(para);</a:t>
            </a:r>
          </a:p>
          <a:p>
            <a:r>
              <a:rPr lang="en-US" altLang="ko-KR" sz="2400" dirty="0"/>
              <a:t>&lt;/script&gt;</a:t>
            </a:r>
          </a:p>
          <a:p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/>
              <a:t>&lt;/body&gt;</a:t>
            </a:r>
          </a:p>
          <a:p>
            <a:r>
              <a:rPr lang="en-US" altLang="ko-KR" sz="24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5342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TextBox 7"/>
          <p:cNvSpPr txBox="1"/>
          <p:nvPr/>
        </p:nvSpPr>
        <p:spPr>
          <a:xfrm>
            <a:off x="12326428" y="3238500"/>
            <a:ext cx="515279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실행 결과는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</a:t>
            </a: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12678625" y="4207064"/>
            <a:ext cx="5222387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_____________________________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29965" y="3238500"/>
            <a:ext cx="10033436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&lt;!DOCTYPE html&gt;</a:t>
            </a:r>
          </a:p>
          <a:p>
            <a:r>
              <a:rPr lang="en-US" altLang="ko-KR" sz="2400" dirty="0"/>
              <a:t>&lt;html&gt;</a:t>
            </a:r>
          </a:p>
          <a:p>
            <a:r>
              <a:rPr lang="en-US" altLang="ko-KR" sz="2400" dirty="0"/>
              <a:t>&lt;body&gt;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&lt;h2&gt;JavaScript can Change HTML&lt;/h2&gt;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&lt;p id="p1"&gt;Hello World!&lt;/p&gt;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&lt;script&gt;</a:t>
            </a:r>
          </a:p>
          <a:p>
            <a:r>
              <a:rPr lang="en-US" altLang="ko-KR" sz="2400" dirty="0" err="1"/>
              <a:t>document.getElementById</a:t>
            </a:r>
            <a:r>
              <a:rPr lang="en-US" altLang="ko-KR" sz="2400" dirty="0"/>
              <a:t>("p1").</a:t>
            </a:r>
            <a:r>
              <a:rPr lang="en-US" altLang="ko-KR" sz="2400" dirty="0" err="1"/>
              <a:t>innerHTML</a:t>
            </a:r>
            <a:r>
              <a:rPr lang="en-US" altLang="ko-KR" sz="2400" dirty="0"/>
              <a:t> = </a:t>
            </a:r>
            <a:r>
              <a:rPr lang="en-US" altLang="ko-KR" sz="2400" dirty="0" smtClean="0"/>
              <a:t>"welcome to the </a:t>
            </a:r>
            <a:r>
              <a:rPr lang="en-US" altLang="ko-KR" sz="2400" dirty="0" err="1" smtClean="0"/>
              <a:t>webOS</a:t>
            </a:r>
            <a:r>
              <a:rPr lang="en-US" altLang="ko-KR" sz="2400" dirty="0" smtClean="0"/>
              <a:t> world!";</a:t>
            </a:r>
            <a:endParaRPr lang="en-US" altLang="ko-KR" sz="2400" dirty="0"/>
          </a:p>
          <a:p>
            <a:r>
              <a:rPr lang="en-US" altLang="ko-KR" sz="2400" dirty="0"/>
              <a:t>&lt;/script&gt;</a:t>
            </a:r>
          </a:p>
          <a:p>
            <a:endParaRPr lang="en-US" altLang="ko-KR" sz="2400" dirty="0"/>
          </a:p>
          <a:p>
            <a:r>
              <a:rPr lang="en-US" altLang="ko-KR" sz="2400" dirty="0"/>
              <a:t>&lt;/body&gt;</a:t>
            </a:r>
          </a:p>
          <a:p>
            <a:r>
              <a:rPr lang="en-US" altLang="ko-KR" sz="24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34283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–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이벤트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2857500"/>
            <a:ext cx="11432608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페이지의 요소와 사용자가 상호 작용 할 수 있게 해주는 기능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3924300"/>
            <a:ext cx="4025463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이벤트의 종류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803074"/>
            <a:ext cx="6508412" cy="409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마우스 이벤트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click: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요소를 클릭할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dblclick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요소를 더블클릭할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mousedown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마우스 버튼을 누를 때 발생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mouseup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마우스 버튼을 뗄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mouseover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마우스가 요소 위로 이동할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mouseout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마우스가 요소 밖으로 벗어날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키보드 이벤트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keydown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키보드 키를 누를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keyup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키보드 키를 뗄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keypress: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키보드 키를 눌렀다 땔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20200" y="4801070"/>
            <a:ext cx="6508412" cy="371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폼 이벤트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submit: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폼을 제출할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change: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입력 요소의 값이 변경될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focus: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요소가 포커스를 받을 때 발생 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blur: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요소가 포커스를 잃을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문서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윈도우 이벤트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load: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페이지나 이미지 등이 로드될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resize: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 창 크기가 변경될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scroll: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사용자가 페이지를 스크롤 할 때 발생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unload: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페이지를 떠날 때 발생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818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–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이벤트 리스너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2857500"/>
            <a:ext cx="11432608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특정 이벤트가 발생 할 때 실행할 함수를 정의하는 방법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3619500"/>
            <a:ext cx="57938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addEventListner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메서드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498274"/>
            <a:ext cx="6508412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가장 표준적이고 권장되는 방법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하나의 요소에 여러 개의 이벤트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리스너를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추가 할 수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3" name="TextBox 7"/>
          <p:cNvSpPr txBox="1"/>
          <p:nvPr/>
        </p:nvSpPr>
        <p:spPr>
          <a:xfrm>
            <a:off x="1978591" y="5578333"/>
            <a:ext cx="5793809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 핸들러 프로퍼티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2330789" y="6457107"/>
            <a:ext cx="6508412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요소의 이벤트 속성에 직접 함수를 할당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하나의 이벤트에 하나의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핸들러만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할당 할 수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8" name="TextBox 7"/>
          <p:cNvSpPr txBox="1"/>
          <p:nvPr/>
        </p:nvSpPr>
        <p:spPr>
          <a:xfrm>
            <a:off x="1978591" y="7505700"/>
            <a:ext cx="57938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속성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2330789" y="8384474"/>
            <a:ext cx="6508412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내에 직접 이벤트 핸들러를 설정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210800" y="3802440"/>
            <a:ext cx="77724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const</a:t>
            </a:r>
            <a:r>
              <a:rPr lang="en-US" altLang="ko-KR" sz="2400" dirty="0" smtClean="0"/>
              <a:t> button = </a:t>
            </a:r>
            <a:r>
              <a:rPr lang="en-US" altLang="ko-KR" sz="2400" dirty="0" err="1" smtClean="0"/>
              <a:t>document.getElementById</a:t>
            </a:r>
            <a:r>
              <a:rPr lang="en-US" altLang="ko-KR" sz="2400" dirty="0" smtClean="0"/>
              <a:t>(‘</a:t>
            </a:r>
            <a:r>
              <a:rPr lang="en-US" altLang="ko-KR" sz="2400" dirty="0" err="1" smtClean="0"/>
              <a:t>myButton</a:t>
            </a:r>
            <a:r>
              <a:rPr lang="en-US" altLang="ko-KR" sz="2400" dirty="0" smtClean="0"/>
              <a:t>’);</a:t>
            </a:r>
          </a:p>
          <a:p>
            <a:r>
              <a:rPr lang="en-US" altLang="ko-KR" sz="2400" dirty="0" err="1" smtClean="0"/>
              <a:t>button.addEventListner</a:t>
            </a:r>
            <a:r>
              <a:rPr lang="en-US" altLang="ko-KR" sz="2400" dirty="0" smtClean="0"/>
              <a:t>(‘click’, function() {</a:t>
            </a:r>
          </a:p>
          <a:p>
            <a:r>
              <a:rPr lang="en-US" altLang="ko-KR" sz="2400" dirty="0" smtClean="0"/>
              <a:t>  alert(‘Button clicked!’);</a:t>
            </a:r>
          </a:p>
          <a:p>
            <a:r>
              <a:rPr lang="en-US" altLang="ko-KR" sz="2400" dirty="0" smtClean="0"/>
              <a:t>});</a:t>
            </a:r>
            <a:endParaRPr lang="en-US" altLang="ko-KR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10170116" y="5829300"/>
            <a:ext cx="77724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const</a:t>
            </a:r>
            <a:r>
              <a:rPr lang="en-US" altLang="ko-KR" sz="2400" dirty="0" smtClean="0"/>
              <a:t> button = </a:t>
            </a:r>
            <a:r>
              <a:rPr lang="en-US" altLang="ko-KR" sz="2400" dirty="0" err="1" smtClean="0"/>
              <a:t>document.getElementById</a:t>
            </a:r>
            <a:r>
              <a:rPr lang="en-US" altLang="ko-KR" sz="2400" dirty="0" smtClean="0"/>
              <a:t>(‘</a:t>
            </a:r>
            <a:r>
              <a:rPr lang="en-US" altLang="ko-KR" sz="2400" dirty="0" err="1" smtClean="0"/>
              <a:t>myButton</a:t>
            </a:r>
            <a:r>
              <a:rPr lang="en-US" altLang="ko-KR" sz="2400" dirty="0" smtClean="0"/>
              <a:t>’);</a:t>
            </a:r>
          </a:p>
          <a:p>
            <a:r>
              <a:rPr lang="en-US" altLang="ko-KR" sz="2400" dirty="0" err="1" smtClean="0"/>
              <a:t>button.onclick</a:t>
            </a:r>
            <a:r>
              <a:rPr lang="en-US" altLang="ko-KR" sz="2400" dirty="0" smtClean="0"/>
              <a:t> = function() {</a:t>
            </a:r>
            <a:br>
              <a:rPr lang="en-US" altLang="ko-KR" sz="2400" dirty="0" smtClean="0"/>
            </a:br>
            <a:r>
              <a:rPr lang="en-US" altLang="ko-KR" sz="2400" dirty="0" smtClean="0"/>
              <a:t>  alert(‘Button clicked!’);</a:t>
            </a:r>
          </a:p>
          <a:p>
            <a:r>
              <a:rPr lang="en-US" altLang="ko-KR" sz="2400" u="sng" dirty="0" smtClean="0"/>
              <a:t>};</a:t>
            </a:r>
            <a:endParaRPr lang="en-US" altLang="ko-KR" sz="2400" u="sng" dirty="0"/>
          </a:p>
        </p:txBody>
      </p:sp>
      <p:sp>
        <p:nvSpPr>
          <p:cNvPr id="22" name="TextBox 21"/>
          <p:cNvSpPr txBox="1"/>
          <p:nvPr/>
        </p:nvSpPr>
        <p:spPr>
          <a:xfrm>
            <a:off x="10146052" y="7962900"/>
            <a:ext cx="77724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&lt;button id=“</a:t>
            </a:r>
            <a:r>
              <a:rPr lang="en-US" altLang="ko-KR" sz="2400" dirty="0" err="1" smtClean="0"/>
              <a:t>myButton</a:t>
            </a:r>
            <a:r>
              <a:rPr lang="en-US" altLang="ko-KR" sz="2400" dirty="0" smtClean="0"/>
              <a:t>” </a:t>
            </a:r>
            <a:r>
              <a:rPr lang="en-US" altLang="ko-KR" sz="2400" dirty="0" err="1" smtClean="0"/>
              <a:t>onclick</a:t>
            </a:r>
            <a:r>
              <a:rPr lang="en-US" altLang="ko-KR" sz="2400" dirty="0" smtClean="0"/>
              <a:t> = “alert(‘Button clicked!’)”&gt;</a:t>
            </a:r>
          </a:p>
          <a:p>
            <a:r>
              <a:rPr lang="en-US" altLang="ko-KR" sz="2400" u="sng" dirty="0" smtClean="0"/>
              <a:t>Click me &lt;/button&gt;</a:t>
            </a:r>
            <a:endParaRPr lang="en-US" altLang="ko-KR" sz="2400" u="sng" dirty="0"/>
          </a:p>
        </p:txBody>
      </p:sp>
    </p:spTree>
    <p:extLst>
      <p:ext uri="{BB962C8B-B14F-4D97-AF65-F5344CB8AC3E}">
        <p14:creationId xmlns:p14="http://schemas.microsoft.com/office/powerpoint/2010/main" val="178233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–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이벤트 객체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2857500"/>
            <a:ext cx="1143260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이벤트가 발생했을 때 브라우저가 이벤트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핸들러에게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전달하는 정보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3619500"/>
            <a:ext cx="57938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이벤트의 정보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498274"/>
            <a:ext cx="6508412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type: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이벤트의 타입을 나타냄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target: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이벤트가 발생한 요소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clientX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이벤트가 발생한 위치의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x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좌표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clientY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이벤트가 발생한 위치의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y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좌료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key: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키보드의 눌러진 키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154620" y="6858253"/>
            <a:ext cx="777240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/>
              <a:t>const</a:t>
            </a:r>
            <a:r>
              <a:rPr lang="en-US" altLang="ko-KR" sz="2400" dirty="0" smtClean="0"/>
              <a:t> button = </a:t>
            </a:r>
            <a:r>
              <a:rPr lang="en-US" altLang="ko-KR" sz="2400" dirty="0" err="1" smtClean="0"/>
              <a:t>document.getElementById</a:t>
            </a:r>
            <a:r>
              <a:rPr lang="en-US" altLang="ko-KR" sz="2400" dirty="0" smtClean="0"/>
              <a:t>(‘</a:t>
            </a:r>
            <a:r>
              <a:rPr lang="en-US" altLang="ko-KR" sz="2400" dirty="0" err="1" smtClean="0"/>
              <a:t>myButton</a:t>
            </a:r>
            <a:r>
              <a:rPr lang="en-US" altLang="ko-KR" sz="2400" dirty="0" smtClean="0"/>
              <a:t>’);</a:t>
            </a:r>
          </a:p>
          <a:p>
            <a:r>
              <a:rPr lang="en-US" altLang="ko-KR" sz="2400" dirty="0" err="1" smtClean="0"/>
              <a:t>button.addEventListner</a:t>
            </a:r>
            <a:r>
              <a:rPr lang="en-US" altLang="ko-KR" sz="2400" dirty="0" smtClean="0"/>
              <a:t>(‘click’, function(event) {</a:t>
            </a:r>
          </a:p>
          <a:p>
            <a:r>
              <a:rPr lang="en-US" altLang="ko-KR" sz="2400" dirty="0" smtClean="0"/>
              <a:t>   console.log(event);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console.log(</a:t>
            </a:r>
            <a:r>
              <a:rPr lang="en-US" altLang="ko-KR" sz="2400" dirty="0" err="1" smtClean="0"/>
              <a:t>event.type</a:t>
            </a:r>
            <a:r>
              <a:rPr lang="en-US" altLang="ko-KR" sz="2400" dirty="0" smtClean="0"/>
              <a:t>);</a:t>
            </a:r>
          </a:p>
          <a:p>
            <a:r>
              <a:rPr lang="en-US" altLang="ko-KR" sz="2400" dirty="0" smtClean="0"/>
              <a:t>});</a:t>
            </a: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b="10701"/>
          <a:stretch/>
        </p:blipFill>
        <p:spPr>
          <a:xfrm>
            <a:off x="10896600" y="1402041"/>
            <a:ext cx="5486400" cy="870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1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웹의 동작원리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017" y="2940349"/>
            <a:ext cx="11483008" cy="687784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61044" y="4305300"/>
            <a:ext cx="2324100" cy="3876675"/>
          </a:xfrm>
          <a:prstGeom prst="rect">
            <a:avLst/>
          </a:prstGeom>
        </p:spPr>
      </p:pic>
      <p:sp>
        <p:nvSpPr>
          <p:cNvPr id="18" name="TextBox 11"/>
          <p:cNvSpPr txBox="1"/>
          <p:nvPr/>
        </p:nvSpPr>
        <p:spPr>
          <a:xfrm>
            <a:off x="13781464" y="3645046"/>
            <a:ext cx="4762859" cy="347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40"/>
              </a:lnSpc>
            </a:pP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서버로부터 받은 리소스들로 구성한 화면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7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–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이벤트 전파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2857500"/>
            <a:ext cx="11432608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이벤트가 발생했을 때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DOM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트리 내에서 이벤트의 전파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캡쳐링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버블링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</p:txBody>
      </p:sp>
      <p:sp>
        <p:nvSpPr>
          <p:cNvPr id="15" name="TextBox 7"/>
          <p:cNvSpPr txBox="1"/>
          <p:nvPr/>
        </p:nvSpPr>
        <p:spPr>
          <a:xfrm>
            <a:off x="1978591" y="3619500"/>
            <a:ext cx="5793809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캡쳐링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(Capturing)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498274"/>
            <a:ext cx="6508412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최상위 요소에서 목표 요소까지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useCapture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true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설정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30248" y="9919693"/>
            <a:ext cx="8286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6"/>
              </a:rPr>
              <a:t>https://</a:t>
            </a:r>
            <a:r>
              <a:rPr lang="ko-KR" altLang="en-US" dirty="0" smtClean="0">
                <a:hlinkClick r:id="rId6"/>
              </a:rPr>
              <a:t>www.w3schools.com/js/tryit.asp?filename=tryjs_addeventlistener_usecapture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2658737" y="9905116"/>
            <a:ext cx="4552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ko-KR" altLang="en-US" smtClean="0"/>
              <a:t>https</a:t>
            </a:r>
            <a:r>
              <a:rPr lang="ko-KR" altLang="en-US" dirty="0"/>
              <a:t>://apost.dev/674/#google_vignette</a:t>
            </a:r>
          </a:p>
        </p:txBody>
      </p:sp>
      <p:pic>
        <p:nvPicPr>
          <p:cNvPr id="1026" name="Picture 2" descr="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3270418"/>
            <a:ext cx="5858464" cy="621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7"/>
          <p:cNvSpPr txBox="1"/>
          <p:nvPr/>
        </p:nvSpPr>
        <p:spPr>
          <a:xfrm>
            <a:off x="1978591" y="5578333"/>
            <a:ext cx="57938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버블링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(Bubbling)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2330789" y="6457107"/>
            <a:ext cx="6508412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목표 요소에서 최상위 요소까지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useCapture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false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 설정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기본값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TextBox 7"/>
          <p:cNvSpPr txBox="1"/>
          <p:nvPr/>
        </p:nvSpPr>
        <p:spPr>
          <a:xfrm>
            <a:off x="1978591" y="7568636"/>
            <a:ext cx="579380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 전파 종료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2330788" y="8447410"/>
            <a:ext cx="8108611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stopPropagation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사용하여 이벤트 전파를 종료할 수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80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–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DOM 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이벤트 전파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(Code)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3619500"/>
            <a:ext cx="5793809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캡쳐링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(Capturing)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4498274"/>
            <a:ext cx="6508412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최상위 요소에서 목표 요소까지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76400" y="2933700"/>
            <a:ext cx="5943599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</a:t>
            </a:r>
            <a:r>
              <a:rPr lang="en-US" altLang="ko-KR" sz="2400" dirty="0"/>
              <a:t>body&gt;</a:t>
            </a:r>
          </a:p>
          <a:p>
            <a:r>
              <a:rPr lang="en-US" altLang="ko-KR" sz="2400" dirty="0"/>
              <a:t>    &lt;div&gt;</a:t>
            </a:r>
          </a:p>
          <a:p>
            <a:r>
              <a:rPr lang="en-US" altLang="ko-KR" sz="2400" dirty="0"/>
              <a:t>        &lt;</a:t>
            </a:r>
            <a:r>
              <a:rPr lang="en-US" altLang="ko-KR" sz="2400" dirty="0" err="1"/>
              <a:t>ul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            &lt;li&gt;&lt;span&gt;</a:t>
            </a:r>
            <a:r>
              <a:rPr lang="ko-KR" altLang="en-US" sz="2400"/>
              <a:t>아이템</a:t>
            </a:r>
            <a:r>
              <a:rPr lang="en-US" altLang="ko-KR" sz="2400" dirty="0"/>
              <a:t>1&lt;/span&gt;&lt;/li&gt;</a:t>
            </a:r>
          </a:p>
          <a:p>
            <a:r>
              <a:rPr lang="en-US" altLang="ko-KR" sz="2400" dirty="0"/>
              <a:t>            &lt;li&gt;&lt;span&gt;</a:t>
            </a:r>
            <a:r>
              <a:rPr lang="ko-KR" altLang="en-US" sz="2400"/>
              <a:t>아이템</a:t>
            </a:r>
            <a:r>
              <a:rPr lang="en-US" altLang="ko-KR" sz="2400" dirty="0"/>
              <a:t>2&lt;/span&gt;&lt;/li&gt;</a:t>
            </a:r>
          </a:p>
          <a:p>
            <a:r>
              <a:rPr lang="en-US" altLang="ko-KR" sz="2400" dirty="0"/>
              <a:t>            &lt;li&gt;&lt;span&gt;</a:t>
            </a:r>
            <a:r>
              <a:rPr lang="ko-KR" altLang="en-US" sz="2400"/>
              <a:t>아이템</a:t>
            </a:r>
            <a:r>
              <a:rPr lang="en-US" altLang="ko-KR" sz="2400" dirty="0"/>
              <a:t>3&lt;/span&gt;&lt;/li&gt;</a:t>
            </a:r>
          </a:p>
          <a:p>
            <a:r>
              <a:rPr lang="en-US" altLang="ko-KR" sz="2400" dirty="0"/>
              <a:t>        &lt;/</a:t>
            </a:r>
            <a:r>
              <a:rPr lang="en-US" altLang="ko-KR" sz="2400" dirty="0" err="1"/>
              <a:t>ul</a:t>
            </a:r>
            <a:r>
              <a:rPr lang="en-US" altLang="ko-KR" sz="2400" dirty="0"/>
              <a:t>&gt;</a:t>
            </a:r>
          </a:p>
          <a:p>
            <a:r>
              <a:rPr lang="en-US" altLang="ko-KR" sz="2400" dirty="0"/>
              <a:t>    &lt;/div</a:t>
            </a:r>
            <a:r>
              <a:rPr lang="en-US" altLang="ko-KR" sz="2400" dirty="0" smtClean="0"/>
              <a:t>&gt;</a:t>
            </a:r>
            <a:endParaRPr lang="en-US" altLang="ko-KR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690040" y="2933700"/>
            <a:ext cx="10135905" cy="71096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    &lt;script&gt;</a:t>
            </a:r>
          </a:p>
          <a:p>
            <a:r>
              <a:rPr lang="en-US" altLang="ko-KR" sz="2400" dirty="0"/>
              <a:t>        function </a:t>
            </a:r>
            <a:r>
              <a:rPr lang="en-US" altLang="ko-KR" sz="2400" dirty="0" err="1"/>
              <a:t>eventPropagation</a:t>
            </a:r>
            <a:r>
              <a:rPr lang="en-US" altLang="ko-KR" sz="2400" dirty="0"/>
              <a:t>(</a:t>
            </a:r>
            <a:r>
              <a:rPr lang="en-US" altLang="ko-KR" sz="2400" dirty="0" err="1"/>
              <a:t>useCapture</a:t>
            </a:r>
            <a:r>
              <a:rPr lang="en-US" altLang="ko-KR" sz="2400" dirty="0"/>
              <a:t>) {</a:t>
            </a:r>
          </a:p>
          <a:p>
            <a:r>
              <a:rPr lang="en-US" altLang="ko-KR" sz="2400" dirty="0"/>
              <a:t>            </a:t>
            </a:r>
            <a:r>
              <a:rPr lang="en-US" altLang="ko-KR" sz="2400" dirty="0" err="1"/>
              <a:t>document.querySelector</a:t>
            </a:r>
            <a:r>
              <a:rPr lang="en-US" altLang="ko-KR" sz="2400" dirty="0"/>
              <a:t>('body').</a:t>
            </a:r>
            <a:r>
              <a:rPr lang="en-US" altLang="ko-KR" sz="2400" dirty="0" err="1"/>
              <a:t>addEventListener</a:t>
            </a:r>
            <a:r>
              <a:rPr lang="en-US" altLang="ko-KR" sz="2400" dirty="0"/>
              <a:t>('click', function() {</a:t>
            </a:r>
          </a:p>
          <a:p>
            <a:r>
              <a:rPr lang="en-US" altLang="ko-KR" sz="2400" dirty="0"/>
              <a:t>                console.log("body");</a:t>
            </a:r>
          </a:p>
          <a:p>
            <a:r>
              <a:rPr lang="en-US" altLang="ko-KR" sz="2400" dirty="0"/>
              <a:t>            }, </a:t>
            </a:r>
            <a:r>
              <a:rPr lang="en-US" altLang="ko-KR" sz="2400" dirty="0" err="1"/>
              <a:t>useCapture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            </a:t>
            </a:r>
            <a:r>
              <a:rPr lang="en-US" altLang="ko-KR" sz="2400" dirty="0" err="1"/>
              <a:t>document.querySelector</a:t>
            </a:r>
            <a:r>
              <a:rPr lang="en-US" altLang="ko-KR" sz="2400" dirty="0"/>
              <a:t>('div').</a:t>
            </a:r>
            <a:r>
              <a:rPr lang="en-US" altLang="ko-KR" sz="2400" dirty="0" err="1"/>
              <a:t>addEventListener</a:t>
            </a:r>
            <a:r>
              <a:rPr lang="en-US" altLang="ko-KR" sz="2400" dirty="0"/>
              <a:t>('click', function() {</a:t>
            </a:r>
          </a:p>
          <a:p>
            <a:r>
              <a:rPr lang="en-US" altLang="ko-KR" sz="2400" dirty="0"/>
              <a:t>                console.log("div");</a:t>
            </a:r>
          </a:p>
          <a:p>
            <a:r>
              <a:rPr lang="en-US" altLang="ko-KR" sz="2400" dirty="0"/>
              <a:t>            }, </a:t>
            </a:r>
            <a:r>
              <a:rPr lang="en-US" altLang="ko-KR" sz="2400" dirty="0" err="1"/>
              <a:t>useCapture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            </a:t>
            </a:r>
            <a:r>
              <a:rPr lang="en-US" altLang="ko-KR" sz="2400" dirty="0" err="1"/>
              <a:t>document.querySelector</a:t>
            </a:r>
            <a:r>
              <a:rPr lang="en-US" altLang="ko-KR" sz="2400" dirty="0"/>
              <a:t>('</a:t>
            </a:r>
            <a:r>
              <a:rPr lang="en-US" altLang="ko-KR" sz="2400" dirty="0" err="1"/>
              <a:t>ul</a:t>
            </a:r>
            <a:r>
              <a:rPr lang="en-US" altLang="ko-KR" sz="2400" dirty="0"/>
              <a:t>').</a:t>
            </a:r>
            <a:r>
              <a:rPr lang="en-US" altLang="ko-KR" sz="2400" dirty="0" err="1"/>
              <a:t>addEventListener</a:t>
            </a:r>
            <a:r>
              <a:rPr lang="en-US" altLang="ko-KR" sz="2400" dirty="0"/>
              <a:t>('click', function() {</a:t>
            </a:r>
          </a:p>
          <a:p>
            <a:r>
              <a:rPr lang="en-US" altLang="ko-KR" sz="2400" dirty="0"/>
              <a:t>                console.log("</a:t>
            </a:r>
            <a:r>
              <a:rPr lang="en-US" altLang="ko-KR" sz="2400" dirty="0" err="1"/>
              <a:t>ul</a:t>
            </a:r>
            <a:r>
              <a:rPr lang="en-US" altLang="ko-KR" sz="2400" dirty="0"/>
              <a:t>");</a:t>
            </a:r>
          </a:p>
          <a:p>
            <a:r>
              <a:rPr lang="en-US" altLang="ko-KR" sz="2400" dirty="0"/>
              <a:t>            }, </a:t>
            </a:r>
            <a:r>
              <a:rPr lang="en-US" altLang="ko-KR" sz="2400" dirty="0" err="1"/>
              <a:t>useCapture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            </a:t>
            </a:r>
            <a:r>
              <a:rPr lang="en-US" altLang="ko-KR" sz="2400" dirty="0" err="1"/>
              <a:t>document.querySelector</a:t>
            </a:r>
            <a:r>
              <a:rPr lang="en-US" altLang="ko-KR" sz="2400" dirty="0"/>
              <a:t>('li').</a:t>
            </a:r>
            <a:r>
              <a:rPr lang="en-US" altLang="ko-KR" sz="2400" dirty="0" err="1"/>
              <a:t>addEventListener</a:t>
            </a:r>
            <a:r>
              <a:rPr lang="en-US" altLang="ko-KR" sz="2400" dirty="0"/>
              <a:t>('click', function() {</a:t>
            </a:r>
          </a:p>
          <a:p>
            <a:r>
              <a:rPr lang="en-US" altLang="ko-KR" sz="2400" dirty="0"/>
              <a:t>                console.log("li");</a:t>
            </a:r>
          </a:p>
          <a:p>
            <a:r>
              <a:rPr lang="en-US" altLang="ko-KR" sz="2400" dirty="0"/>
              <a:t>            }, </a:t>
            </a:r>
            <a:r>
              <a:rPr lang="en-US" altLang="ko-KR" sz="2400" dirty="0" err="1"/>
              <a:t>useCapture</a:t>
            </a:r>
            <a:r>
              <a:rPr lang="en-US" altLang="ko-KR" sz="2400" dirty="0"/>
              <a:t>);</a:t>
            </a:r>
          </a:p>
          <a:p>
            <a:r>
              <a:rPr lang="en-US" altLang="ko-KR" sz="2400" dirty="0"/>
              <a:t>        }</a:t>
            </a:r>
          </a:p>
          <a:p>
            <a:r>
              <a:rPr lang="en-US" altLang="ko-KR" sz="2400" dirty="0"/>
              <a:t>        //</a:t>
            </a:r>
            <a:r>
              <a:rPr lang="en-US" altLang="ko-KR" sz="2400" dirty="0" err="1"/>
              <a:t>eventPropagation</a:t>
            </a:r>
            <a:r>
              <a:rPr lang="en-US" altLang="ko-KR" sz="2400" dirty="0"/>
              <a:t>(true); // Capturing phase</a:t>
            </a:r>
          </a:p>
          <a:p>
            <a:r>
              <a:rPr lang="en-US" altLang="ko-KR" sz="2400" dirty="0"/>
              <a:t>        </a:t>
            </a:r>
            <a:r>
              <a:rPr lang="en-US" altLang="ko-KR" sz="2400" dirty="0" err="1"/>
              <a:t>eventPropagation</a:t>
            </a:r>
            <a:r>
              <a:rPr lang="en-US" altLang="ko-KR" sz="2400" dirty="0"/>
              <a:t>(false); // Bubbling phase</a:t>
            </a:r>
          </a:p>
          <a:p>
            <a:r>
              <a:rPr lang="en-US" altLang="ko-KR" sz="2400" dirty="0"/>
              <a:t>    &lt;/script</a:t>
            </a:r>
            <a:r>
              <a:rPr lang="en-US" altLang="ko-KR" sz="2400" dirty="0" smtClean="0"/>
              <a:t>&gt;</a:t>
            </a:r>
          </a:p>
          <a:p>
            <a:r>
              <a:rPr lang="en-US" altLang="ko-KR" sz="2400" dirty="0" smtClean="0"/>
              <a:t>&lt;/body&gt;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41240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BOM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Browser Object Model</a:t>
            </a: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22919"/>
            <a:ext cx="11432608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 창과 상호 작용하기 위한 객체 모델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4824230"/>
            <a:ext cx="4025463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window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5703004"/>
            <a:ext cx="1143260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window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객체는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BOM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최 상위 객체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 창을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타나내며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모든 전역 객체와 함수는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window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객체의 프로퍼티로 접근 가능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생략할 수 있음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7155240"/>
            <a:ext cx="77724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u="sng" dirty="0" smtClean="0"/>
              <a:t>console.log (</a:t>
            </a:r>
            <a:r>
              <a:rPr lang="en-US" altLang="ko-KR" sz="2400" u="sng" dirty="0" err="1" smtClean="0"/>
              <a:t>window.innerWidth</a:t>
            </a:r>
            <a:r>
              <a:rPr lang="en-US" altLang="ko-KR" sz="2400" u="sng" dirty="0" smtClean="0"/>
              <a:t>);</a:t>
            </a:r>
          </a:p>
          <a:p>
            <a:r>
              <a:rPr lang="en-US" altLang="ko-KR" sz="2400" u="sng" dirty="0" smtClean="0"/>
              <a:t>console.log(</a:t>
            </a:r>
            <a:r>
              <a:rPr lang="en-US" altLang="ko-KR" sz="2400" u="sng" dirty="0" err="1" smtClean="0"/>
              <a:t>window.innerHeight</a:t>
            </a:r>
            <a:r>
              <a:rPr lang="en-US" altLang="ko-KR" sz="2400" u="sng" dirty="0" smtClean="0"/>
              <a:t>);</a:t>
            </a:r>
          </a:p>
          <a:p>
            <a:r>
              <a:rPr lang="en-US" altLang="ko-KR" sz="2400" u="sng" dirty="0"/>
              <a:t>console.log </a:t>
            </a:r>
            <a:r>
              <a:rPr lang="en-US" altLang="ko-KR" sz="2400" u="sng" dirty="0" smtClean="0"/>
              <a:t>(</a:t>
            </a:r>
            <a:r>
              <a:rPr lang="en-US" altLang="ko-KR" sz="2400" u="sng" dirty="0" err="1" smtClean="0"/>
              <a:t>innerWidth</a:t>
            </a:r>
            <a:r>
              <a:rPr lang="en-US" altLang="ko-KR" sz="2400" u="sng" dirty="0"/>
              <a:t>);</a:t>
            </a:r>
          </a:p>
          <a:p>
            <a:r>
              <a:rPr lang="en-US" altLang="ko-KR" sz="2400" u="sng" dirty="0" smtClean="0"/>
              <a:t>console.log(</a:t>
            </a:r>
            <a:r>
              <a:rPr lang="en-US" altLang="ko-KR" sz="2400" u="sng" dirty="0" err="1" smtClean="0"/>
              <a:t>innerHeight</a:t>
            </a:r>
            <a:r>
              <a:rPr lang="en-US" altLang="ko-KR" sz="2400" u="sng" dirty="0" smtClean="0"/>
              <a:t>);</a:t>
            </a:r>
            <a:endParaRPr lang="en-US" altLang="ko-KR" sz="2400" u="sng" dirty="0"/>
          </a:p>
        </p:txBody>
      </p:sp>
    </p:spTree>
    <p:extLst>
      <p:ext uri="{BB962C8B-B14F-4D97-AF65-F5344CB8AC3E}">
        <p14:creationId xmlns:p14="http://schemas.microsoft.com/office/powerpoint/2010/main" val="379787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BOM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navigator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</a:t>
            </a: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3924300"/>
            <a:ext cx="11432608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브라우저의 정보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 이름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버전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플랫폼 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제공하는 객체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프로퍼티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보기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https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://developer.mozilla.org/en-US/docs/Web/API/Navigator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프로퍼티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navigator.userAgent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navigator.platform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navigator.language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navigator.onLine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90800" y="6810729"/>
            <a:ext cx="77724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u="sng" dirty="0" smtClean="0"/>
              <a:t>console.log (</a:t>
            </a:r>
            <a:r>
              <a:rPr lang="en-US" altLang="ko-KR" sz="2400" u="sng" dirty="0" err="1" smtClean="0"/>
              <a:t>navigator.userAgent</a:t>
            </a:r>
            <a:r>
              <a:rPr lang="en-US" altLang="ko-KR" sz="2400" u="sng" dirty="0" smtClean="0"/>
              <a:t>);</a:t>
            </a:r>
          </a:p>
          <a:p>
            <a:r>
              <a:rPr lang="en-US" altLang="ko-KR" sz="2400" u="sng" dirty="0" smtClean="0"/>
              <a:t>console.log(</a:t>
            </a:r>
            <a:r>
              <a:rPr lang="en-US" altLang="ko-KR" sz="2400" u="sng" dirty="0" err="1" smtClean="0"/>
              <a:t>navigator.platform</a:t>
            </a:r>
            <a:r>
              <a:rPr lang="en-US" altLang="ko-KR" sz="2400" u="sng" dirty="0" smtClean="0"/>
              <a:t>);</a:t>
            </a:r>
          </a:p>
          <a:p>
            <a:r>
              <a:rPr lang="en-US" altLang="ko-KR" sz="2400" u="sng" dirty="0"/>
              <a:t>console.log </a:t>
            </a:r>
            <a:r>
              <a:rPr lang="en-US" altLang="ko-KR" sz="2400" u="sng" dirty="0" smtClean="0"/>
              <a:t>(</a:t>
            </a:r>
            <a:r>
              <a:rPr lang="en-US" altLang="ko-KR" sz="2400" u="sng" dirty="0" err="1" smtClean="0"/>
              <a:t>navigator.language</a:t>
            </a:r>
            <a:r>
              <a:rPr lang="en-US" altLang="ko-KR" sz="2400" u="sng" dirty="0" smtClean="0"/>
              <a:t>);</a:t>
            </a:r>
            <a:endParaRPr lang="en-US" altLang="ko-KR" sz="2400" u="sng" dirty="0"/>
          </a:p>
          <a:p>
            <a:r>
              <a:rPr lang="en-US" altLang="ko-KR" sz="2400" u="sng" dirty="0" smtClean="0"/>
              <a:t>console.log(</a:t>
            </a:r>
            <a:r>
              <a:rPr lang="en-US" altLang="ko-KR" sz="2400" u="sng" dirty="0" err="1" smtClean="0"/>
              <a:t>navigator.onLine</a:t>
            </a:r>
            <a:r>
              <a:rPr lang="en-US" altLang="ko-KR" sz="2400" u="sng" dirty="0" smtClean="0"/>
              <a:t>);</a:t>
            </a:r>
            <a:endParaRPr lang="en-US" altLang="ko-KR" sz="2400" u="sng" dirty="0"/>
          </a:p>
        </p:txBody>
      </p:sp>
    </p:spTree>
    <p:extLst>
      <p:ext uri="{BB962C8B-B14F-4D97-AF65-F5344CB8AC3E}">
        <p14:creationId xmlns:p14="http://schemas.microsoft.com/office/powerpoint/2010/main" val="327593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BOM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</a:t>
            </a: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3924300"/>
            <a:ext cx="11432608" cy="409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현재 문서의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나타내는 객체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프로퍼티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보기 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https://developer.mozilla.org/en-US/docs/Web/API/Location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프로퍼티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메서드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location.href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location.protocol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location.host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location.port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location.pathname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location.search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location.assign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url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location.reload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819400" y="8279189"/>
            <a:ext cx="7772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u="sng" dirty="0" smtClean="0"/>
              <a:t>console.log (</a:t>
            </a:r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location.href</a:t>
            </a:r>
            <a:r>
              <a:rPr lang="en-US" altLang="ko-KR" sz="2400" u="sng" dirty="0" smtClean="0"/>
              <a:t>);</a:t>
            </a:r>
          </a:p>
          <a:p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location.href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= “https://www.webosose.org”;</a:t>
            </a:r>
          </a:p>
          <a:p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location.assign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(“https://www.webosose.org”);</a:t>
            </a:r>
            <a:endParaRPr lang="en-US" altLang="ko-KR" sz="2400" u="sng" dirty="0"/>
          </a:p>
        </p:txBody>
      </p:sp>
    </p:spTree>
    <p:extLst>
      <p:ext uri="{BB962C8B-B14F-4D97-AF65-F5344CB8AC3E}">
        <p14:creationId xmlns:p14="http://schemas.microsoft.com/office/powerpoint/2010/main" val="22763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BOM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</a:t>
            </a: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3924300"/>
            <a:ext cx="11432608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사용자가 방문한 페이지의 세션 기록을 나타내는 객체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프로퍼티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보기 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https://developer.mozilla.org/en-US/docs/Web/API/History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프로퍼티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메서드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history.back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history.forward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history.go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(n)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history.length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6896100"/>
            <a:ext cx="77724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u="sng" dirty="0" smtClean="0"/>
              <a:t>console.log (</a:t>
            </a:r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history.length</a:t>
            </a:r>
            <a:r>
              <a:rPr lang="en-US" altLang="ko-KR" sz="2400" u="sng" dirty="0" smtClean="0"/>
              <a:t>);</a:t>
            </a:r>
          </a:p>
          <a:p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history.back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();</a:t>
            </a:r>
          </a:p>
          <a:p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history.forward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();</a:t>
            </a:r>
          </a:p>
          <a:p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history.go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(-1);</a:t>
            </a:r>
          </a:p>
        </p:txBody>
      </p:sp>
    </p:spTree>
    <p:extLst>
      <p:ext uri="{BB962C8B-B14F-4D97-AF65-F5344CB8AC3E}">
        <p14:creationId xmlns:p14="http://schemas.microsoft.com/office/powerpoint/2010/main" val="30784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BOM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</a:t>
            </a: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3924300"/>
            <a:ext cx="11432608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사용자의 화면 정보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해상도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색 깊이 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제공하는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프로퍼티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보기 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https://developer.mozilla.org/en-US/docs/Web/API/Screen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프로퍼티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&amp;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메서드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screen.width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screen.height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screen.availWidth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screen.availHeight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screen.colorDepth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000" y="7155240"/>
            <a:ext cx="777240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u="sng" dirty="0" smtClean="0"/>
              <a:t>console.log (</a:t>
            </a:r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screen.width</a:t>
            </a:r>
            <a:r>
              <a:rPr lang="en-US" altLang="ko-KR" sz="2400" u="sng" dirty="0" smtClean="0"/>
              <a:t>);</a:t>
            </a:r>
          </a:p>
          <a:p>
            <a:r>
              <a:rPr lang="en-US" altLang="ko-KR" sz="2400" u="sng" dirty="0"/>
              <a:t>console.log (</a:t>
            </a:r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screen.height</a:t>
            </a:r>
            <a:r>
              <a:rPr lang="en-US" altLang="ko-KR" sz="2400" u="sng" dirty="0" smtClean="0"/>
              <a:t>);</a:t>
            </a:r>
          </a:p>
          <a:p>
            <a:r>
              <a:rPr lang="en-US" altLang="ko-KR" sz="2400" u="sng" dirty="0"/>
              <a:t>console.log (</a:t>
            </a:r>
            <a:r>
              <a:rPr lang="en-US" altLang="ko-KR" sz="24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screen.colorDepth</a:t>
            </a:r>
            <a:r>
              <a:rPr lang="en-US" altLang="ko-KR" sz="2400" u="sng" dirty="0" smtClean="0"/>
              <a:t>);</a:t>
            </a:r>
            <a:endParaRPr lang="en-US" altLang="ko-KR" sz="2400" u="sng" dirty="0"/>
          </a:p>
        </p:txBody>
      </p:sp>
    </p:spTree>
    <p:extLst>
      <p:ext uri="{BB962C8B-B14F-4D97-AF65-F5344CB8AC3E}">
        <p14:creationId xmlns:p14="http://schemas.microsoft.com/office/powerpoint/2010/main" val="38710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BOM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대화상자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3924300"/>
            <a:ext cx="11432608" cy="44627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알림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(Alert)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Alert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메서드를 사용하여 알림 상자를 표시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확인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(Confirm)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confirm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메서드를 사용하여 확인 상자 표시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사용자가 확인 또는 취소를 선택할 수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프롬프트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(Prompt)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prompt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메서드를 사용하여 사용자 입력을 받을 수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파라메터로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기본 입력 값을 설정할 수 있음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72600" y="6803361"/>
            <a:ext cx="77724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u="sng" dirty="0" smtClean="0"/>
              <a:t>let </a:t>
            </a:r>
            <a:r>
              <a:rPr lang="en-US" altLang="ko-KR" sz="2400" u="sng" dirty="0" err="1" smtClean="0"/>
              <a:t>userInput</a:t>
            </a:r>
            <a:r>
              <a:rPr lang="en-US" altLang="ko-KR" sz="2400" u="sng" dirty="0" smtClean="0"/>
              <a:t> = prompt("Enter your name“, “</a:t>
            </a:r>
            <a:r>
              <a:rPr lang="en-US" altLang="ko-KR" sz="2400" u="sng" dirty="0" err="1" smtClean="0"/>
              <a:t>Gildong</a:t>
            </a:r>
            <a:r>
              <a:rPr lang="en-US" altLang="ko-KR" sz="2400" u="sng" dirty="0" smtClean="0"/>
              <a:t> Hong");</a:t>
            </a:r>
          </a:p>
          <a:p>
            <a:r>
              <a:rPr lang="en-US" altLang="ko-KR" sz="2400" u="sng" dirty="0" smtClean="0"/>
              <a:t>console.log(</a:t>
            </a:r>
            <a:r>
              <a:rPr lang="en-US" altLang="ko-KR" sz="2400" u="sng" dirty="0" err="1" smtClean="0"/>
              <a:t>userInput</a:t>
            </a:r>
            <a:r>
              <a:rPr lang="en-US" altLang="ko-KR" sz="2400" u="sng" dirty="0" smtClean="0"/>
              <a:t>);</a:t>
            </a:r>
            <a:endParaRPr lang="en-US" altLang="ko-KR" sz="2400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9372600" y="4101983"/>
            <a:ext cx="77724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u="sng" dirty="0" smtClean="0"/>
              <a:t>alert(“This is an alert box!”);</a:t>
            </a:r>
            <a:endParaRPr lang="en-US" altLang="ko-KR" sz="2400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9376611" y="5367635"/>
            <a:ext cx="777240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u="sng" dirty="0" smtClean="0"/>
              <a:t>let result = confirm("Are you sure?”);</a:t>
            </a:r>
          </a:p>
          <a:p>
            <a:r>
              <a:rPr lang="en-US" altLang="ko-KR" sz="2400" u="sng" dirty="0" smtClean="0"/>
              <a:t>console.log(result);</a:t>
            </a:r>
            <a:endParaRPr lang="en-US" altLang="ko-KR" sz="2400" u="sng" dirty="0"/>
          </a:p>
        </p:txBody>
      </p:sp>
    </p:spTree>
    <p:extLst>
      <p:ext uri="{BB962C8B-B14F-4D97-AF65-F5344CB8AC3E}">
        <p14:creationId xmlns:p14="http://schemas.microsoft.com/office/powerpoint/2010/main" val="288527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BOM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조작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setTimeout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함수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3924300"/>
            <a:ext cx="11432608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일정 시간이 지난 후 한번 특정 코드를 실행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setTimeout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(function, delay, …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args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);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function: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지연 시간 후 실행할 함수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delay: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밀리초 단위의 지연 시간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1000 -&gt; 1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..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args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선택적으로 전달할 인수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타이머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ID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반환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716278" y="3545529"/>
            <a:ext cx="6429603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function </a:t>
            </a:r>
            <a:r>
              <a:rPr lang="en-US" altLang="ko-KR" sz="2400" dirty="0" err="1" smtClean="0"/>
              <a:t>sayHello</a:t>
            </a:r>
            <a:r>
              <a:rPr lang="en-US" altLang="ko-KR" sz="2400" dirty="0" smtClean="0"/>
              <a:t>() {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console.log(“hello, world!”);</a:t>
            </a:r>
          </a:p>
          <a:p>
            <a:r>
              <a:rPr lang="en-US" altLang="ko-KR" sz="2400" dirty="0" smtClean="0"/>
              <a:t>}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let </a:t>
            </a:r>
            <a:r>
              <a:rPr lang="en-US" altLang="ko-KR" sz="2400" dirty="0" err="1" smtClean="0"/>
              <a:t>timerId</a:t>
            </a:r>
            <a:r>
              <a:rPr lang="en-US" altLang="ko-KR" sz="2400" dirty="0" smtClean="0"/>
              <a:t> = </a:t>
            </a:r>
            <a:r>
              <a:rPr lang="en-US" altLang="ko-KR" sz="2400" dirty="0" err="1" smtClean="0"/>
              <a:t>setTimeout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sayHello</a:t>
            </a:r>
            <a:r>
              <a:rPr lang="en-US" altLang="ko-KR" sz="2400" dirty="0" smtClean="0"/>
              <a:t>, 2000);</a:t>
            </a:r>
          </a:p>
          <a:p>
            <a:r>
              <a:rPr lang="en-US" altLang="ko-KR" sz="2400" dirty="0" err="1" smtClean="0"/>
              <a:t>clearTimeout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timerId</a:t>
            </a:r>
            <a:r>
              <a:rPr lang="en-US" altLang="ko-KR" sz="2400" dirty="0" smtClean="0"/>
              <a:t>);</a:t>
            </a:r>
          </a:p>
          <a:p>
            <a:endParaRPr lang="en-US" altLang="ko-KR" sz="2400" dirty="0"/>
          </a:p>
          <a:p>
            <a:r>
              <a:rPr lang="en-US" altLang="ko-KR" sz="2400" dirty="0" smtClean="0"/>
              <a:t>let </a:t>
            </a:r>
            <a:r>
              <a:rPr lang="en-US" altLang="ko-KR" sz="2400" dirty="0" err="1" smtClean="0"/>
              <a:t>intervalId</a:t>
            </a:r>
            <a:r>
              <a:rPr lang="en-US" altLang="ko-KR" sz="2400" dirty="0" smtClean="0"/>
              <a:t> = </a:t>
            </a:r>
            <a:r>
              <a:rPr lang="en-US" altLang="ko-KR" sz="2400" dirty="0" err="1" smtClean="0"/>
              <a:t>setInterval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sayHello</a:t>
            </a:r>
            <a:r>
              <a:rPr lang="en-US" altLang="ko-KR" sz="2400" dirty="0" smtClean="0"/>
              <a:t>, 1000);</a:t>
            </a:r>
          </a:p>
          <a:p>
            <a:r>
              <a:rPr lang="en-US" altLang="ko-KR" sz="2400" dirty="0" err="1" smtClean="0"/>
              <a:t>clearInterval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intervalId</a:t>
            </a:r>
            <a:r>
              <a:rPr lang="en-US" altLang="ko-KR" sz="2400" dirty="0" smtClean="0"/>
              <a:t>);</a:t>
            </a:r>
            <a:endParaRPr lang="en-US" altLang="ko-KR" sz="2400" dirty="0"/>
          </a:p>
        </p:txBody>
      </p:sp>
      <p:sp>
        <p:nvSpPr>
          <p:cNvPr id="14" name="TextBox 7"/>
          <p:cNvSpPr txBox="1"/>
          <p:nvPr/>
        </p:nvSpPr>
        <p:spPr>
          <a:xfrm>
            <a:off x="1982604" y="6363156"/>
            <a:ext cx="7775008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 smtClean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6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setInterval</a:t>
            </a:r>
            <a:r>
              <a:rPr lang="en-US" altLang="ko-KR" sz="36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36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함수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2334801" y="7255520"/>
            <a:ext cx="11432608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일정 간격으로 특정 코드를 반복 실행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setInterval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(function, delay, …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args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);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function: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반복 시간 간격마다 실행할 함수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delay: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밀리초 단위의 지연 시간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1000 -&gt; 1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초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..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args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선택적으로 전달할 인수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타이머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ID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반환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140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JavaScript</a:t>
            </a:r>
            <a:r>
              <a:rPr lang="ko-KR" altLang="en-US" sz="4800" dirty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-</a:t>
            </a:r>
            <a:r>
              <a:rPr lang="ko-KR" altLang="en-US" sz="480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Summary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r>
              <a:rPr lang="en-US" altLang="ko-KR" smtClean="0"/>
              <a:t>/80</a:t>
            </a:r>
            <a:endParaRPr lang="en-US" dirty="0"/>
          </a:p>
        </p:txBody>
      </p:sp>
      <p:sp>
        <p:nvSpPr>
          <p:cNvPr id="17" name="TextBox 11"/>
          <p:cNvSpPr txBox="1"/>
          <p:nvPr/>
        </p:nvSpPr>
        <p:spPr>
          <a:xfrm>
            <a:off x="2326116" y="3262010"/>
            <a:ext cx="11432608" cy="595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란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?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웹 브라우저에서 실행되는 프로그래밍 언어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적용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외부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내부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인라인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 Object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모델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DOM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과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BOM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조작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DOM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조작 </a:t>
            </a: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방법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찾기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HTML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요소 제어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DOM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이벤트들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 리스너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 핸들링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 전파 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캡쳐링과 버블링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BOM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조작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window, navigator, location, history, screen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객체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대화상자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4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타이머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참고</a:t>
            </a:r>
            <a:endParaRPr lang="en-US" altLang="ko-KR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w3schools.com :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https://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6"/>
              </a:rPr>
              <a:t>www.w3schools.com/js/default.asp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생활코딩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https://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7"/>
              </a:rPr>
              <a:t>opentutorials.org/course/3085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모질라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4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https://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hlinkClick r:id="rId8"/>
              </a:rPr>
              <a:t>developer.mozilla.org/en-US/docs/Learn/JavaScript</a:t>
            </a:r>
            <a:r>
              <a:rPr lang="en-US" altLang="ko-KR" sz="24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</a:t>
            </a:r>
            <a:endParaRPr lang="en-US" sz="24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7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“website” vs “web application”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094485"/>
              </p:ext>
            </p:extLst>
          </p:nvPr>
        </p:nvGraphicFramePr>
        <p:xfrm>
          <a:off x="7796639" y="3048397"/>
          <a:ext cx="9961242" cy="3581399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980621"/>
                <a:gridCol w="4980621"/>
              </a:tblGrid>
              <a:tr h="7051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Website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Web Application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05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정적 </a:t>
                      </a:r>
                      <a:r>
                        <a:rPr lang="ko-KR" altLang="en-US" dirty="0" err="1" smtClean="0"/>
                        <a:t>콘텐츠</a:t>
                      </a:r>
                      <a:r>
                        <a:rPr lang="ko-KR" altLang="en-US" dirty="0" smtClean="0"/>
                        <a:t> 중심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동적 기능 중심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05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간단한 구조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복잡한 구조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05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상호작용이 적음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상호작용이 많음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608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HTML, CSS, JavaScript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HTML, CSS,</a:t>
                      </a:r>
                      <a:r>
                        <a:rPr lang="en-US" altLang="ko-KR" baseline="0" dirty="0" smtClean="0"/>
                        <a:t> JavaScript, </a:t>
                      </a:r>
                      <a:r>
                        <a:rPr lang="ko-KR" altLang="en-US" baseline="0" dirty="0" smtClean="0"/>
                        <a:t>서버 프로그래밍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ko-KR" altLang="en-US" baseline="0" dirty="0" smtClean="0"/>
                        <a:t>데이터 베이스 등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 descr="What is the Difference Between Web Application and Websit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297" y="3048397"/>
            <a:ext cx="6171406" cy="308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007449" y="9985995"/>
            <a:ext cx="6694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이미지출처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://redapplelearning.in/what-is-the-difference-between-web-application-and-website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r>
              <a:rPr lang="en-US" altLang="ko-KR" smtClean="0"/>
              <a:t>/80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989517">
            <a:off x="-3355734" y="7933313"/>
            <a:ext cx="18966276" cy="7392511"/>
            <a:chOff x="0" y="0"/>
            <a:chExt cx="4995233" cy="19469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989517">
            <a:off x="-4673027" y="8845285"/>
            <a:ext cx="18966276" cy="7392511"/>
            <a:chOff x="0" y="0"/>
            <a:chExt cx="4995233" cy="19469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995233" cy="1946999"/>
            </a:xfrm>
            <a:custGeom>
              <a:avLst/>
              <a:gdLst/>
              <a:ahLst/>
              <a:cxnLst/>
              <a:rect l="l" t="t" r="r" b="b"/>
              <a:pathLst>
                <a:path w="4995233" h="1946999">
                  <a:moveTo>
                    <a:pt x="0" y="0"/>
                  </a:moveTo>
                  <a:lnTo>
                    <a:pt x="4995233" y="0"/>
                  </a:lnTo>
                  <a:lnTo>
                    <a:pt x="4995233" y="1946999"/>
                  </a:lnTo>
                  <a:lnTo>
                    <a:pt x="0" y="1946999"/>
                  </a:lnTo>
                  <a:close/>
                </a:path>
              </a:pathLst>
            </a:custGeom>
            <a:solidFill>
              <a:srgbClr val="243E4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995233" cy="19850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805906">
            <a:off x="1159" y="2025722"/>
            <a:ext cx="6044986" cy="7664007"/>
          </a:xfrm>
          <a:custGeom>
            <a:avLst/>
            <a:gdLst/>
            <a:ahLst/>
            <a:cxnLst/>
            <a:rect l="l" t="t" r="r" b="b"/>
            <a:pathLst>
              <a:path w="6044986" h="7664007">
                <a:moveTo>
                  <a:pt x="0" y="0"/>
                </a:moveTo>
                <a:lnTo>
                  <a:pt x="6044985" y="0"/>
                </a:lnTo>
                <a:lnTo>
                  <a:pt x="6044985" y="7664007"/>
                </a:lnTo>
                <a:lnTo>
                  <a:pt x="0" y="7664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08059" y="3199948"/>
            <a:ext cx="7477480" cy="1457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97"/>
              </a:lnSpc>
            </a:pPr>
            <a:r>
              <a:rPr lang="ko-KR" altLang="en-US" sz="8712" dirty="0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프로젝트 실습</a:t>
            </a:r>
            <a:endParaRPr lang="en-US" sz="8712" dirty="0">
              <a:solidFill>
                <a:srgbClr val="000000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08059" y="5321049"/>
            <a:ext cx="7477480" cy="5514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77"/>
              </a:lnSpc>
            </a:pPr>
            <a:r>
              <a:rPr lang="ko-KR" altLang="en-US" sz="2777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학습한 내용을 참고하여 간단한 프로젝트를 해보자 </a:t>
            </a:r>
            <a:endParaRPr lang="en-US" sz="2777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53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개인 프로필 페이지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목표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22919"/>
            <a:ext cx="11432608" cy="347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HTML, CSS, JavaScript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활용하여 개인 프로필 페이지를 만드는 것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4950526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기능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8" y="5829300"/>
            <a:ext cx="12071011" cy="37189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(Lv1) HTML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구성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제목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나이트모드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프로필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이름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자기소개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취미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방명록</a:t>
            </a:r>
            <a:endParaRPr lang="en-US" altLang="ko-KR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(Lv1)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나이트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나이트 모드 버튼을 클릭하면 배경은 검정색이고 글씨는 모두 흰색으로 변경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(Lv2)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프로필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사진 배경색 변경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마우스가 프로필 사진에 포커스가 되면 배경색을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랜덤하게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변경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(Lv3)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방명록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페이지 방문자들이 방명록을 남길 수 있도록 텍스트 박스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게시 버튼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제공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게시 버튼을 누르면 텍스트 박스의 내용을 로컬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스토리지에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저장하고 화면에 목록으로 추가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r>
              <a:rPr lang="en-US" altLang="ko-KR" smtClean="0"/>
              <a:t>/80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200" y="1112272"/>
            <a:ext cx="5039428" cy="7144747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48284" y="2513012"/>
            <a:ext cx="5057775" cy="715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0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93518" y="1888817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개인 프로필 페이지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978592" y="3031936"/>
            <a:ext cx="7775008" cy="5791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en-US" altLang="ko-KR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TIPS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3922919"/>
            <a:ext cx="11432608" cy="40908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랜덤 배경 색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en-US" altLang="ko-KR" sz="2400" dirty="0"/>
              <a:t>'#000000'</a:t>
            </a:r>
            <a:r>
              <a:rPr lang="ko-KR" altLang="en-US" sz="2400"/>
              <a:t>에서 </a:t>
            </a:r>
            <a:r>
              <a:rPr lang="en-US" altLang="ko-KR" sz="2400" dirty="0"/>
              <a:t>'#</a:t>
            </a:r>
            <a:r>
              <a:rPr lang="en-US" altLang="ko-KR" sz="2400" dirty="0" err="1"/>
              <a:t>ffffff</a:t>
            </a:r>
            <a:r>
              <a:rPr lang="en-US" altLang="ko-KR" sz="2400" dirty="0"/>
              <a:t>' </a:t>
            </a:r>
            <a:r>
              <a:rPr lang="ko-KR" altLang="en-US" sz="2400"/>
              <a:t>사이의 무작위 색상 코드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/>
              <a:t>`#${</a:t>
            </a:r>
            <a:r>
              <a:rPr lang="en-US" altLang="ko-KR" sz="2100" dirty="0" err="1"/>
              <a:t>Math.floor</a:t>
            </a:r>
            <a:r>
              <a:rPr lang="en-US" altLang="ko-KR" sz="2100" dirty="0"/>
              <a:t>(</a:t>
            </a:r>
            <a:r>
              <a:rPr lang="en-US" altLang="ko-KR" sz="2100" dirty="0" err="1"/>
              <a:t>Math.random</a:t>
            </a:r>
            <a:r>
              <a:rPr lang="en-US" altLang="ko-KR" sz="2100" dirty="0"/>
              <a:t>() * 16777215).</a:t>
            </a:r>
            <a:r>
              <a:rPr lang="en-US" altLang="ko-KR" sz="2100" dirty="0" err="1"/>
              <a:t>toString</a:t>
            </a:r>
            <a:r>
              <a:rPr lang="en-US" altLang="ko-KR" sz="2100" dirty="0"/>
              <a:t>(16</a:t>
            </a:r>
            <a:r>
              <a:rPr lang="en-US" altLang="ko-KR" sz="2100" dirty="0" smtClean="0"/>
              <a:t>)}`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/>
              <a:t>부드러운 전환효과</a:t>
            </a:r>
            <a:endParaRPr lang="en-US" altLang="ko-KR" sz="2100" dirty="0"/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/>
              <a:t>transition</a:t>
            </a:r>
            <a:r>
              <a:rPr lang="en-US" altLang="ko-KR" sz="2100" dirty="0"/>
              <a:t>: background-color 0.3s</a:t>
            </a:r>
            <a:r>
              <a:rPr lang="en-US" altLang="ko-KR" sz="2100" dirty="0" smtClean="0"/>
              <a:t>;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나이트 모드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나이트모드의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변경사항 정리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</a:t>
            </a:r>
            <a:r>
              <a:rPr lang="ko-KR" altLang="en-US" sz="210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에서 나이트모드 버튼 클릭할때마다 스타일 토글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로컬 스토리지 사용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localStorage.getItem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('</a:t>
            </a: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guestbookEntries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')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localStorage.setItem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('</a:t>
            </a: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guestbookEntries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', </a:t>
            </a: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JSON.stringify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en-US" altLang="ko-KR" sz="2100" dirty="0" err="1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guestbookEntries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));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6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690638">
            <a:off x="654494" y="-1142016"/>
            <a:ext cx="4419788" cy="12571033"/>
            <a:chOff x="0" y="0"/>
            <a:chExt cx="1164059" cy="33108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64059" cy="3310889"/>
            </a:xfrm>
            <a:custGeom>
              <a:avLst/>
              <a:gdLst/>
              <a:ahLst/>
              <a:cxnLst/>
              <a:rect l="l" t="t" r="r" b="b"/>
              <a:pathLst>
                <a:path w="1164059" h="3310889">
                  <a:moveTo>
                    <a:pt x="0" y="0"/>
                  </a:moveTo>
                  <a:lnTo>
                    <a:pt x="1164059" y="0"/>
                  </a:lnTo>
                  <a:lnTo>
                    <a:pt x="1164059" y="3310889"/>
                  </a:lnTo>
                  <a:lnTo>
                    <a:pt x="0" y="33108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164059" cy="3348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1510385"/>
            <a:ext cx="1028700" cy="3315980"/>
            <a:chOff x="0" y="0"/>
            <a:chExt cx="270933" cy="8733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0933" cy="873344"/>
            </a:xfrm>
            <a:custGeom>
              <a:avLst/>
              <a:gdLst/>
              <a:ahLst/>
              <a:cxnLst/>
              <a:rect l="l" t="t" r="r" b="b"/>
              <a:pathLst>
                <a:path w="270933" h="873344">
                  <a:moveTo>
                    <a:pt x="0" y="0"/>
                  </a:moveTo>
                  <a:lnTo>
                    <a:pt x="270933" y="0"/>
                  </a:lnTo>
                  <a:lnTo>
                    <a:pt x="270933" y="873344"/>
                  </a:lnTo>
                  <a:lnTo>
                    <a:pt x="0" y="87334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70933" cy="9114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637160" y="4200009"/>
            <a:ext cx="272980" cy="272980"/>
          </a:xfrm>
          <a:custGeom>
            <a:avLst/>
            <a:gdLst/>
            <a:ahLst/>
            <a:cxnLst/>
            <a:rect l="l" t="t" r="r" b="b"/>
            <a:pathLst>
              <a:path w="272980" h="272980">
                <a:moveTo>
                  <a:pt x="0" y="0"/>
                </a:moveTo>
                <a:lnTo>
                  <a:pt x="272980" y="0"/>
                </a:lnTo>
                <a:lnTo>
                  <a:pt x="272980" y="272979"/>
                </a:lnTo>
                <a:lnTo>
                  <a:pt x="0" y="272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92475" y="3238040"/>
            <a:ext cx="7593140" cy="5315198"/>
          </a:xfrm>
          <a:custGeom>
            <a:avLst/>
            <a:gdLst/>
            <a:ahLst/>
            <a:cxnLst/>
            <a:rect l="l" t="t" r="r" b="b"/>
            <a:pathLst>
              <a:path w="7593140" h="5315198">
                <a:moveTo>
                  <a:pt x="0" y="0"/>
                </a:moveTo>
                <a:lnTo>
                  <a:pt x="7593140" y="0"/>
                </a:lnTo>
                <a:lnTo>
                  <a:pt x="7593140" y="5315199"/>
                </a:lnTo>
                <a:lnTo>
                  <a:pt x="0" y="531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490515" y="2164333"/>
            <a:ext cx="7039769" cy="179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4670"/>
              </a:lnSpc>
            </a:pPr>
            <a:r>
              <a:rPr lang="en-US" sz="10478">
                <a:solidFill>
                  <a:srgbClr val="000000"/>
                </a:solidFill>
                <a:latin typeface="Martel Heavy"/>
              </a:rPr>
              <a:t>Questions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76380" y="7764490"/>
            <a:ext cx="753904" cy="413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3"/>
              </a:lnSpc>
            </a:pPr>
            <a:r>
              <a:rPr lang="en-US" sz="2473">
                <a:solidFill>
                  <a:srgbClr val="000000"/>
                </a:solidFill>
                <a:latin typeface="Assistant Semi-Bold"/>
              </a:rPr>
              <a:t>Email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03784" y="8363198"/>
            <a:ext cx="3426500" cy="42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63"/>
              </a:lnSpc>
            </a:pPr>
            <a:r>
              <a:rPr lang="en-US" altLang="ko-KR" sz="2473" dirty="0" smtClean="0">
                <a:solidFill>
                  <a:srgbClr val="000000"/>
                </a:solidFill>
                <a:latin typeface="Assistant"/>
              </a:rPr>
              <a:t>nicky.oh@lge.com</a:t>
            </a:r>
            <a:endParaRPr lang="en-US" sz="2473" dirty="0">
              <a:solidFill>
                <a:srgbClr val="000000"/>
              </a:solidFill>
              <a:latin typeface="Assistant"/>
            </a:endParaRPr>
          </a:p>
        </p:txBody>
      </p:sp>
      <p:sp>
        <p:nvSpPr>
          <p:cNvPr id="17" name="AutoShape 17"/>
          <p:cNvSpPr/>
          <p:nvPr/>
        </p:nvSpPr>
        <p:spPr>
          <a:xfrm rot="3487">
            <a:off x="792492" y="8510376"/>
            <a:ext cx="9389421" cy="0"/>
          </a:xfrm>
          <a:prstGeom prst="line">
            <a:avLst/>
          </a:prstGeom>
          <a:ln w="38100" cap="flat">
            <a:solidFill>
              <a:srgbClr val="243E4D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그룹 19"/>
          <p:cNvGrpSpPr/>
          <p:nvPr/>
        </p:nvGrpSpPr>
        <p:grpSpPr>
          <a:xfrm>
            <a:off x="4606427" y="2615036"/>
            <a:ext cx="3017470" cy="2580600"/>
            <a:chOff x="2133656" y="2530076"/>
            <a:chExt cx="5989270" cy="5400000"/>
          </a:xfrm>
        </p:grpSpPr>
        <p:sp>
          <p:nvSpPr>
            <p:cNvPr id="21" name="AutoShape 13"/>
            <p:cNvSpPr/>
            <p:nvPr/>
          </p:nvSpPr>
          <p:spPr>
            <a:xfrm rot="3487" flipV="1">
              <a:off x="2133656" y="7519905"/>
              <a:ext cx="5714921" cy="15654"/>
            </a:xfrm>
            <a:prstGeom prst="line">
              <a:avLst/>
            </a:prstGeom>
            <a:ln w="38100" cap="flat">
              <a:solidFill>
                <a:srgbClr val="243E4D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2" name="Picture 2" descr="File:LG Beanbird.png - Wikipedi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2926" y="2530076"/>
              <a:ext cx="5400000" cy="540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0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Front-End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개발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</a:rPr>
              <a:t>2</a:t>
            </a:r>
          </a:p>
        </p:txBody>
      </p:sp>
      <p:sp>
        <p:nvSpPr>
          <p:cNvPr id="13" name="TextBox 7"/>
          <p:cNvSpPr txBox="1"/>
          <p:nvPr/>
        </p:nvSpPr>
        <p:spPr>
          <a:xfrm>
            <a:off x="1978592" y="3261917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역할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4152900"/>
            <a:ext cx="1143260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인터페이스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(User Interface)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구현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website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 application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시각적 요소를 구현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경험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(User Experience)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개선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사용자가 쉽게 접근할 수 있도록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 page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디자인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브라우저에서 실행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5597643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기술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6473878"/>
            <a:ext cx="11432608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HTML (</a:t>
            </a:r>
            <a:r>
              <a:rPr lang="en-US" altLang="ko-KR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HyperText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Markup Language) : web page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</a:t>
            </a:r>
            <a:r>
              <a:rPr lang="ko-KR" altLang="en-US" sz="2100" b="1" u="sng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구조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정의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제목</a:t>
            </a:r>
            <a:r>
              <a:rPr lang="en-US" altLang="ko-KR" sz="2100" dirty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단락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이미지 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CSS (Cascading Style Sheet) : web page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</a:t>
            </a:r>
            <a:r>
              <a:rPr lang="ko-KR" altLang="en-US" sz="2100" b="1" u="sng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스타일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을 정의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색상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글꼴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/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레이아웃 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JavaScript : web page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</a:t>
            </a:r>
            <a:r>
              <a:rPr lang="ko-KR" altLang="en-US" sz="2100" b="1" u="sng" dirty="0" smtClean="0">
                <a:solidFill>
                  <a:srgbClr val="C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동적인 기능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추가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애니메이션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 상호작용 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프레임워크 및 라이브러리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Enact / React / Angular / Vue.js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도구 및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빌드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시스템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Webpack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/ Babel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5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27762" y="9258300"/>
            <a:ext cx="1060238" cy="1028700"/>
            <a:chOff x="0" y="0"/>
            <a:chExt cx="523379" cy="5078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3379" cy="507811"/>
            </a:xfrm>
            <a:custGeom>
              <a:avLst/>
              <a:gdLst/>
              <a:ahLst/>
              <a:cxnLst/>
              <a:rect l="l" t="t" r="r" b="b"/>
              <a:pathLst>
                <a:path w="523379" h="507811">
                  <a:moveTo>
                    <a:pt x="0" y="0"/>
                  </a:moveTo>
                  <a:lnTo>
                    <a:pt x="523379" y="0"/>
                  </a:lnTo>
                  <a:lnTo>
                    <a:pt x="523379" y="507811"/>
                  </a:lnTo>
                  <a:lnTo>
                    <a:pt x="0" y="507811"/>
                  </a:lnTo>
                  <a:close/>
                </a:path>
              </a:pathLst>
            </a:custGeom>
            <a:solidFill>
              <a:srgbClr val="2D2D2D"/>
            </a:solidFill>
          </p:spPr>
        </p:sp>
      </p:grpSp>
      <p:sp>
        <p:nvSpPr>
          <p:cNvPr id="4" name="Freeform 4"/>
          <p:cNvSpPr/>
          <p:nvPr/>
        </p:nvSpPr>
        <p:spPr>
          <a:xfrm flipV="1">
            <a:off x="12686811" y="8118609"/>
            <a:ext cx="2216016" cy="2216016"/>
          </a:xfrm>
          <a:custGeom>
            <a:avLst/>
            <a:gdLst/>
            <a:ahLst/>
            <a:cxnLst/>
            <a:rect l="l" t="t" r="r" b="b"/>
            <a:pathLst>
              <a:path w="2216016" h="2216016">
                <a:moveTo>
                  <a:pt x="0" y="2216016"/>
                </a:moveTo>
                <a:lnTo>
                  <a:pt x="2216016" y="2216016"/>
                </a:lnTo>
                <a:lnTo>
                  <a:pt x="2216016" y="0"/>
                </a:lnTo>
                <a:lnTo>
                  <a:pt x="0" y="0"/>
                </a:lnTo>
                <a:lnTo>
                  <a:pt x="0" y="221601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>
            <a:off x="0" y="0"/>
            <a:ext cx="1028700" cy="1028700"/>
          </a:xfrm>
          <a:custGeom>
            <a:avLst/>
            <a:gdLst/>
            <a:ahLst/>
            <a:cxnLst/>
            <a:rect l="l" t="t" r="r" b="b"/>
            <a:pathLst>
              <a:path w="1028700" h="1028700">
                <a:moveTo>
                  <a:pt x="1028700" y="0"/>
                </a:moveTo>
                <a:lnTo>
                  <a:pt x="0" y="0"/>
                </a:lnTo>
                <a:lnTo>
                  <a:pt x="0" y="1028700"/>
                </a:lnTo>
                <a:lnTo>
                  <a:pt x="1028700" y="1028700"/>
                </a:lnTo>
                <a:lnTo>
                  <a:pt x="10287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rot="5400000">
            <a:off x="-3605352" y="5652265"/>
            <a:ext cx="9258579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 rot="-10800000">
            <a:off x="1028700" y="1008688"/>
            <a:ext cx="17259300" cy="0"/>
          </a:xfrm>
          <a:prstGeom prst="line">
            <a:avLst/>
          </a:prstGeom>
          <a:ln w="9525" cap="flat">
            <a:solidFill>
              <a:srgbClr val="2D2D2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905000" y="1866900"/>
            <a:ext cx="11417682" cy="8592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Back-End </a:t>
            </a:r>
            <a:r>
              <a:rPr lang="ko-KR" altLang="en-US" sz="4800" dirty="0" smtClean="0">
                <a:solidFill>
                  <a:srgbClr val="2D2D2D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개발</a:t>
            </a:r>
            <a:endParaRPr lang="en-US" sz="4800" dirty="0">
              <a:solidFill>
                <a:srgbClr val="2D2D2D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371077" y="9465628"/>
            <a:ext cx="77360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E0DDAA"/>
                </a:solidFill>
                <a:latin typeface="DM Sans"/>
              </a:rPr>
              <a:t>2</a:t>
            </a:r>
          </a:p>
        </p:txBody>
      </p:sp>
      <p:sp>
        <p:nvSpPr>
          <p:cNvPr id="13" name="TextBox 7"/>
          <p:cNvSpPr txBox="1"/>
          <p:nvPr/>
        </p:nvSpPr>
        <p:spPr>
          <a:xfrm>
            <a:off x="1978592" y="3261917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역할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2335502" y="4152900"/>
            <a:ext cx="11432608" cy="1115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서버 관리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web server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를 설정하고 유지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 베이스 관리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데이터를 저장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관리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검색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비즈니스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로직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처리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: web application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핵심 기능을 처리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사용자인증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 처리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, API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통신 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endParaRPr lang="en-US" sz="2100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TextBox 7"/>
          <p:cNvSpPr txBox="1"/>
          <p:nvPr/>
        </p:nvSpPr>
        <p:spPr>
          <a:xfrm>
            <a:off x="1978591" y="5597643"/>
            <a:ext cx="4025463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altLang="ko-KR" sz="3600" b="1" dirty="0">
                <a:solidFill>
                  <a:srgbClr val="A5003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| </a:t>
            </a:r>
            <a:r>
              <a:rPr lang="ko-KR" altLang="en-US" sz="3399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기술</a:t>
            </a:r>
            <a:endParaRPr lang="en-US" sz="3399" dirty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2330789" y="6473878"/>
            <a:ext cx="11432608" cy="2603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서버 측 언어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Node.js / Python (Django, Flask) / Java (Spring)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데이터 베이스 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(DB, Database)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SQL DB (MySQL, PostgreSQL, Oracle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NoSQL DB (MongoDB, </a:t>
            </a:r>
            <a:r>
              <a:rPr 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Redis</a:t>
            </a: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</a:t>
            </a:r>
            <a:r>
              <a:rPr lang="en-US" altLang="ko-KR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</a:p>
          <a:p>
            <a:pPr marL="342900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서버 및 </a:t>
            </a:r>
            <a:r>
              <a:rPr lang="ko-KR" altLang="en-US" sz="2100" dirty="0" err="1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호스팅</a:t>
            </a:r>
            <a:endParaRPr lang="en-US" altLang="ko-KR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800100" lvl="1" indent="-342900">
              <a:lnSpc>
                <a:spcPts val="2940"/>
              </a:lnSpc>
              <a:buFont typeface="Arial" panose="020B0604020202020204" pitchFamily="34" charset="0"/>
              <a:buChar char="•"/>
            </a:pPr>
            <a:r>
              <a:rPr 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Apache / Nginx / AWS, Azure </a:t>
            </a:r>
            <a:r>
              <a:rPr lang="ko-KR" altLang="en-US" sz="2100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등</a:t>
            </a:r>
            <a:endParaRPr lang="en-US" sz="2100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9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839090"/>
            <a:ext cx="9730777" cy="1809537"/>
            <a:chOff x="0" y="0"/>
            <a:chExt cx="2562838" cy="4765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43927"/>
            <a:ext cx="9730777" cy="1809537"/>
            <a:chOff x="0" y="0"/>
            <a:chExt cx="2562838" cy="4765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7448763"/>
            <a:ext cx="9730777" cy="1809537"/>
            <a:chOff x="0" y="0"/>
            <a:chExt cx="2562838" cy="4765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62838" cy="476586"/>
            </a:xfrm>
            <a:custGeom>
              <a:avLst/>
              <a:gdLst/>
              <a:ahLst/>
              <a:cxnLst/>
              <a:rect l="l" t="t" r="r" b="b"/>
              <a:pathLst>
                <a:path w="2562838" h="476586">
                  <a:moveTo>
                    <a:pt x="0" y="0"/>
                  </a:moveTo>
                  <a:lnTo>
                    <a:pt x="2562838" y="0"/>
                  </a:lnTo>
                  <a:lnTo>
                    <a:pt x="2562838" y="476586"/>
                  </a:lnTo>
                  <a:lnTo>
                    <a:pt x="0" y="476586"/>
                  </a:lnTo>
                  <a:close/>
                </a:path>
              </a:pathLst>
            </a:custGeom>
            <a:solidFill>
              <a:srgbClr val="F6F4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62838" cy="5146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0082917" y="3054899"/>
            <a:ext cx="7176383" cy="5153948"/>
          </a:xfrm>
          <a:custGeom>
            <a:avLst/>
            <a:gdLst/>
            <a:ahLst/>
            <a:cxnLst/>
            <a:rect l="l" t="t" r="r" b="b"/>
            <a:pathLst>
              <a:path w="7176383" h="5153948">
                <a:moveTo>
                  <a:pt x="0" y="0"/>
                </a:moveTo>
                <a:lnTo>
                  <a:pt x="7176383" y="0"/>
                </a:lnTo>
                <a:lnTo>
                  <a:pt x="7176383" y="5153948"/>
                </a:lnTo>
                <a:lnTo>
                  <a:pt x="0" y="515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676400" y="1381567"/>
            <a:ext cx="6057900" cy="13336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42"/>
              </a:lnSpc>
            </a:pPr>
            <a:r>
              <a:rPr lang="ko-KR" altLang="en-US" sz="7458" dirty="0" err="1" smtClean="0">
                <a:solidFill>
                  <a:srgbClr val="000000"/>
                </a:solidFill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따라해보기</a:t>
            </a:r>
            <a:endParaRPr lang="en-US" sz="7458" dirty="0">
              <a:solidFill>
                <a:srgbClr val="000000"/>
              </a:solidFill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856424" y="3130435"/>
            <a:ext cx="452199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>
                <a:solidFill>
                  <a:srgbClr val="A66735"/>
                </a:solidFill>
                <a:latin typeface="Assistant Semi-Bold"/>
              </a:rPr>
              <a:t>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56424" y="5435272"/>
            <a:ext cx="485775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>
                <a:solidFill>
                  <a:srgbClr val="243E4D"/>
                </a:solidFill>
                <a:latin typeface="Assistant Semi-Bold"/>
              </a:rPr>
              <a:t>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56424" y="7740108"/>
            <a:ext cx="470178" cy="1103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8"/>
              </a:lnSpc>
            </a:pPr>
            <a:r>
              <a:rPr lang="en-US" sz="6448">
                <a:solidFill>
                  <a:srgbClr val="DCB07B"/>
                </a:solidFill>
                <a:latin typeface="Assistant Semi-Bold"/>
              </a:rPr>
              <a:t>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593229" y="3279411"/>
            <a:ext cx="609766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544" dirty="0" err="1" smtClean="0">
                <a:solidFill>
                  <a:srgbClr val="000000"/>
                </a:solidFill>
                <a:latin typeface="Assistant Semi-Bold"/>
              </a:rPr>
              <a:t>VisualStudio</a:t>
            </a:r>
            <a:r>
              <a:rPr lang="en-US" sz="2544" dirty="0" smtClean="0">
                <a:solidFill>
                  <a:srgbClr val="000000"/>
                </a:solidFill>
                <a:latin typeface="Assistant Semi-Bold"/>
              </a:rPr>
              <a:t> Code </a:t>
            </a:r>
            <a:r>
              <a:rPr lang="ko-KR" altLang="en-US" sz="2544" dirty="0" smtClean="0">
                <a:solidFill>
                  <a:srgbClr val="000000"/>
                </a:solidFill>
                <a:latin typeface="Assistant Semi-Bold"/>
              </a:rPr>
              <a:t>설치</a:t>
            </a:r>
            <a:r>
              <a:rPr lang="en-US" sz="2544" dirty="0" smtClean="0">
                <a:solidFill>
                  <a:srgbClr val="000000"/>
                </a:solidFill>
                <a:latin typeface="Assistant Semi-Bold"/>
              </a:rPr>
              <a:t> </a:t>
            </a:r>
            <a:endParaRPr lang="en-US" sz="2544" dirty="0">
              <a:solidFill>
                <a:srgbClr val="000000"/>
              </a:solidFill>
              <a:latin typeface="Assistan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593229" y="5584248"/>
            <a:ext cx="609766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544" dirty="0" smtClean="0">
                <a:solidFill>
                  <a:srgbClr val="000000"/>
                </a:solidFill>
                <a:latin typeface="Assistant Semi-Bold"/>
              </a:rPr>
              <a:t>Index.html </a:t>
            </a:r>
            <a:r>
              <a:rPr lang="ko-KR" altLang="en-US" sz="2544" dirty="0" smtClean="0">
                <a:solidFill>
                  <a:srgbClr val="000000"/>
                </a:solidFill>
                <a:latin typeface="Assistant Semi-Bold"/>
              </a:rPr>
              <a:t>작성</a:t>
            </a:r>
            <a:endParaRPr lang="en-US" sz="2544" dirty="0">
              <a:solidFill>
                <a:srgbClr val="000000"/>
              </a:solidFill>
              <a:latin typeface="Assistan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593229" y="7889084"/>
            <a:ext cx="609766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2"/>
              </a:lnSpc>
            </a:pPr>
            <a:r>
              <a:rPr lang="en-US" sz="2544" dirty="0" err="1" smtClean="0">
                <a:solidFill>
                  <a:srgbClr val="000000"/>
                </a:solidFill>
                <a:latin typeface="Assistant Semi-Bold"/>
              </a:rPr>
              <a:t>LiveServer</a:t>
            </a:r>
            <a:r>
              <a:rPr lang="en-US" sz="2544" dirty="0" smtClean="0">
                <a:solidFill>
                  <a:srgbClr val="000000"/>
                </a:solidFill>
                <a:latin typeface="Assistant Semi-Bold"/>
              </a:rPr>
              <a:t> </a:t>
            </a:r>
            <a:r>
              <a:rPr lang="ko-KR" altLang="en-US" sz="2544" dirty="0" smtClean="0">
                <a:solidFill>
                  <a:srgbClr val="000000"/>
                </a:solidFill>
                <a:latin typeface="Assistant Semi-Bold"/>
              </a:rPr>
              <a:t>실행</a:t>
            </a:r>
            <a:endParaRPr lang="en-US" sz="2544" dirty="0">
              <a:solidFill>
                <a:srgbClr val="000000"/>
              </a:solidFill>
              <a:latin typeface="Assistant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r>
              <a:rPr lang="en-US" altLang="ko-KR" smtClean="0"/>
              <a:t>/80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22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26329</TotalTime>
  <Words>4775</Words>
  <Application>Microsoft Office PowerPoint</Application>
  <PresentationFormat>사용자 지정</PresentationFormat>
  <Paragraphs>975</Paragraphs>
  <Slides>63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LG스마트체2.0 SemiBold</vt:lpstr>
      <vt:lpstr>Assistant Semi-Bold</vt:lpstr>
      <vt:lpstr>맑은 고딕</vt:lpstr>
      <vt:lpstr>Arial</vt:lpstr>
      <vt:lpstr>LG스마트체 Regular</vt:lpstr>
      <vt:lpstr>Martel Heavy</vt:lpstr>
      <vt:lpstr>DM Sans</vt:lpstr>
      <vt:lpstr>LG스마트체 SemiBold</vt:lpstr>
      <vt:lpstr>Calibri</vt:lpstr>
      <vt:lpstr>Assistant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Dust Cream Almost Dark Black Pastel Simple Minimalist Illustration All Purpose Presentation Template</dc:title>
  <dc:creator>이동훈/책임연구원/SW공학(연)SW Developer Experience파트(hooniee.lee@lge.com)</dc:creator>
  <cp:lastModifiedBy>이동훈/선임연구원/SW Documentation파트(hooniee.lee@lge.com)</cp:lastModifiedBy>
  <cp:revision>131</cp:revision>
  <dcterms:created xsi:type="dcterms:W3CDTF">2006-08-16T00:00:00Z</dcterms:created>
  <dcterms:modified xsi:type="dcterms:W3CDTF">2024-06-20T06:51:32Z</dcterms:modified>
  <dc:identifier>DAGDOHj-C7E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d59f345-fd0b-4b4e-aba2-7c7a20c52995_Enabled">
    <vt:lpwstr>true</vt:lpwstr>
  </property>
  <property fmtid="{D5CDD505-2E9C-101B-9397-08002B2CF9AE}" pid="3" name="MSIP_Label_dd59f345-fd0b-4b4e-aba2-7c7a20c52995_SetDate">
    <vt:lpwstr>2024-06-11T00:46:25Z</vt:lpwstr>
  </property>
  <property fmtid="{D5CDD505-2E9C-101B-9397-08002B2CF9AE}" pid="4" name="MSIP_Label_dd59f345-fd0b-4b4e-aba2-7c7a20c52995_Method">
    <vt:lpwstr>Privileged</vt:lpwstr>
  </property>
  <property fmtid="{D5CDD505-2E9C-101B-9397-08002B2CF9AE}" pid="5" name="MSIP_Label_dd59f345-fd0b-4b4e-aba2-7c7a20c52995_Name">
    <vt:lpwstr>General</vt:lpwstr>
  </property>
  <property fmtid="{D5CDD505-2E9C-101B-9397-08002B2CF9AE}" pid="6" name="MSIP_Label_dd59f345-fd0b-4b4e-aba2-7c7a20c52995_SiteId">
    <vt:lpwstr>5069cde4-642a-45c0-8094-d0c2dec10be3</vt:lpwstr>
  </property>
  <property fmtid="{D5CDD505-2E9C-101B-9397-08002B2CF9AE}" pid="7" name="MSIP_Label_dd59f345-fd0b-4b4e-aba2-7c7a20c52995_ActionId">
    <vt:lpwstr>616df022-4bb1-4f71-89ef-40c4b1379081</vt:lpwstr>
  </property>
  <property fmtid="{D5CDD505-2E9C-101B-9397-08002B2CF9AE}" pid="8" name="MSIP_Label_dd59f345-fd0b-4b4e-aba2-7c7a20c52995_ContentBits">
    <vt:lpwstr>0</vt:lpwstr>
  </property>
</Properties>
</file>